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2" r:id="rId1"/>
  </p:sldMasterIdLst>
  <p:sldIdLst>
    <p:sldId id="259" r:id="rId2"/>
    <p:sldId id="269" r:id="rId3"/>
    <p:sldId id="279" r:id="rId4"/>
    <p:sldId id="270" r:id="rId5"/>
    <p:sldId id="260" r:id="rId6"/>
    <p:sldId id="261" r:id="rId7"/>
    <p:sldId id="262" r:id="rId8"/>
    <p:sldId id="263" r:id="rId9"/>
    <p:sldId id="264" r:id="rId10"/>
    <p:sldId id="278" r:id="rId11"/>
    <p:sldId id="267" r:id="rId12"/>
    <p:sldId id="272" r:id="rId13"/>
    <p:sldId id="273" r:id="rId14"/>
    <p:sldId id="275" r:id="rId15"/>
    <p:sldId id="300" r:id="rId16"/>
    <p:sldId id="299" r:id="rId17"/>
    <p:sldId id="276" r:id="rId18"/>
    <p:sldId id="281" r:id="rId19"/>
    <p:sldId id="277" r:id="rId20"/>
    <p:sldId id="282" r:id="rId21"/>
    <p:sldId id="284" r:id="rId22"/>
    <p:sldId id="286" r:id="rId23"/>
    <p:sldId id="298" r:id="rId24"/>
    <p:sldId id="285" r:id="rId25"/>
    <p:sldId id="288" r:id="rId26"/>
    <p:sldId id="293" r:id="rId27"/>
    <p:sldId id="297" r:id="rId28"/>
    <p:sldId id="292" r:id="rId29"/>
    <p:sldId id="283" r:id="rId30"/>
    <p:sldId id="289" r:id="rId31"/>
    <p:sldId id="290" r:id="rId32"/>
    <p:sldId id="291" r:id="rId33"/>
    <p:sldId id="26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ala Hemanth" initials="MH" lastIdx="1" clrIdx="0">
    <p:extLst>
      <p:ext uri="{19B8F6BF-5375-455C-9EA6-DF929625EA0E}">
        <p15:presenceInfo xmlns:p15="http://schemas.microsoft.com/office/powerpoint/2012/main" userId="df1265539e77c5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91" d="100"/>
          <a:sy n="91" d="100"/>
        </p:scale>
        <p:origin x="52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22143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8946A-2E5F-4E68-8AF3-320F21DE1728}"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408259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8946A-2E5F-4E68-8AF3-320F21DE1728}"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8760038-E671-4810-9759-73C867072572}"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8220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20803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67072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852546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1125646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298264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1012960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8946A-2E5F-4E68-8AF3-320F21DE1728}"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1887557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78946A-2E5F-4E68-8AF3-320F21DE1728}"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434419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78946A-2E5F-4E68-8AF3-320F21DE1728}" type="datetimeFigureOut">
              <a:rPr lang="en-IN" smtClean="0"/>
              <a:t>20-09-2023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107466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78946A-2E5F-4E68-8AF3-320F21DE1728}" type="datetimeFigureOut">
              <a:rPr lang="en-IN" smtClean="0"/>
              <a:t>20-09-2023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02781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78946A-2E5F-4E68-8AF3-320F21DE1728}" type="datetimeFigureOut">
              <a:rPr lang="en-IN" smtClean="0"/>
              <a:t>20-09-2023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658317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458182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t>‹#›</a:t>
            </a:fld>
            <a:endParaRPr lang="en-IN"/>
          </a:p>
        </p:txBody>
      </p:sp>
    </p:spTree>
    <p:extLst>
      <p:ext uri="{BB962C8B-B14F-4D97-AF65-F5344CB8AC3E}">
        <p14:creationId xmlns:p14="http://schemas.microsoft.com/office/powerpoint/2010/main" val="385080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F78946A-2E5F-4E68-8AF3-320F21DE1728}" type="datetimeFigureOut">
              <a:rPr lang="en-IN" smtClean="0"/>
              <a:t>20-09-2023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8760038-E671-4810-9759-73C867072572}" type="slidenum">
              <a:rPr lang="en-IN" smtClean="0"/>
              <a:t>‹#›</a:t>
            </a:fld>
            <a:endParaRPr lang="en-IN"/>
          </a:p>
        </p:txBody>
      </p:sp>
    </p:spTree>
    <p:extLst>
      <p:ext uri="{BB962C8B-B14F-4D97-AF65-F5344CB8AC3E}">
        <p14:creationId xmlns:p14="http://schemas.microsoft.com/office/powerpoint/2010/main" val="2473966812"/>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58A9A-E557-5888-2BF1-1A8C938956FA}"/>
              </a:ext>
            </a:extLst>
          </p:cNvPr>
          <p:cNvSpPr>
            <a:spLocks noGrp="1"/>
          </p:cNvSpPr>
          <p:nvPr>
            <p:ph type="title"/>
          </p:nvPr>
        </p:nvSpPr>
        <p:spPr>
          <a:xfrm>
            <a:off x="1096386" y="243846"/>
            <a:ext cx="10515600" cy="3067049"/>
          </a:xfrm>
        </p:spPr>
        <p:txBody>
          <a:bodyPr>
            <a:noAutofit/>
          </a:bodyPr>
          <a:lstStyle/>
          <a:p>
            <a:pPr marL="149225" marR="151130" algn="ctr">
              <a:lnSpc>
                <a:spcPct val="108000"/>
              </a:lnSpc>
              <a:spcBef>
                <a:spcPts val="120"/>
              </a:spcBef>
              <a:spcAft>
                <a:spcPts val="0"/>
              </a:spcAft>
            </a:pPr>
            <a:r>
              <a:rPr lang="en-IN" sz="2800" b="1" dirty="0">
                <a:solidFill>
                  <a:srgbClr val="0070C0"/>
                </a:solidFill>
                <a:latin typeface="Times New Roman" panose="02020603050405020304" pitchFamily="18" charset="0"/>
                <a:cs typeface="Times New Roman" panose="02020603050405020304" pitchFamily="18" charset="0"/>
              </a:rPr>
              <a:t>CMR TECHNICAL CAMPUS</a:t>
            </a:r>
            <a:br>
              <a:rPr lang="en-IN" sz="28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UGC AUTONOMOUS</a:t>
            </a:r>
            <a:br>
              <a:rPr lang="en-IN" sz="2800" b="1" dirty="0">
                <a:solidFill>
                  <a:srgbClr val="0070C0"/>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Accredited by NBA &amp; NAAC with ‘A’ Grade</a:t>
            </a:r>
            <a:b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Approved by AICTE, New Delhi and JNTU, Hyderabad</a:t>
            </a:r>
            <a:br>
              <a:rPr lang="en-IN" sz="2800" b="1" dirty="0">
                <a:solidFill>
                  <a:srgbClr val="0070C0"/>
                </a:solidFill>
                <a:latin typeface="Times New Roman" panose="02020603050405020304" pitchFamily="18" charset="0"/>
                <a:cs typeface="Times New Roman" panose="02020603050405020304" pitchFamily="18" charset="0"/>
              </a:rPr>
            </a:br>
            <a:r>
              <a:rPr lang="en-US" sz="1600" dirty="0" err="1">
                <a:effectLst/>
                <a:latin typeface="Times New Roman" panose="02020603050405020304" pitchFamily="18" charset="0"/>
                <a:ea typeface="Times New Roman" panose="02020603050405020304" pitchFamily="18" charset="0"/>
              </a:rPr>
              <a:t>Kandlakoya</a:t>
            </a:r>
            <a:r>
              <a:rPr lang="en-US" sz="1600" dirty="0">
                <a:effectLst/>
                <a:latin typeface="Times New Roman" panose="02020603050405020304" pitchFamily="18" charset="0"/>
                <a:ea typeface="Times New Roman" panose="02020603050405020304" pitchFamily="18" charset="0"/>
              </a:rPr>
              <a:t>(V), </a:t>
            </a:r>
            <a:r>
              <a:rPr lang="en-US" sz="1600" dirty="0" err="1">
                <a:effectLst/>
                <a:latin typeface="Times New Roman" panose="02020603050405020304" pitchFamily="18" charset="0"/>
                <a:ea typeface="Times New Roman" panose="02020603050405020304" pitchFamily="18" charset="0"/>
              </a:rPr>
              <a:t>Medchal</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Road,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Hyderabad-501401, Telangana</a:t>
            </a:r>
            <a:br>
              <a:rPr lang="en-IN" sz="2500" dirty="0">
                <a:solidFill>
                  <a:schemeClr val="tx1"/>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Department of Computer Science and Engineering</a:t>
            </a:r>
            <a:br>
              <a:rPr lang="en-IN" sz="2500" b="1" dirty="0">
                <a:solidFill>
                  <a:srgbClr val="FF0000"/>
                </a:solidFill>
                <a:latin typeface="Times New Roman" panose="02020603050405020304" pitchFamily="18" charset="0"/>
                <a:cs typeface="Times New Roman" panose="02020603050405020304" pitchFamily="18" charset="0"/>
              </a:rPr>
            </a:br>
            <a:br>
              <a:rPr lang="en-IN" sz="2500" b="1" dirty="0">
                <a:solidFill>
                  <a:srgbClr val="FF0000"/>
                </a:solidFill>
                <a:latin typeface="Times New Roman" panose="02020603050405020304" pitchFamily="18" charset="0"/>
                <a:cs typeface="Times New Roman" panose="02020603050405020304" pitchFamily="18" charset="0"/>
              </a:rPr>
            </a:br>
            <a:r>
              <a:rPr lang="en-US" sz="2500" b="1" kern="0" dirty="0">
                <a:solidFill>
                  <a:srgbClr val="002060"/>
                </a:solidFill>
                <a:latin typeface="Century" panose="02040604050505020304" pitchFamily="18" charset="0"/>
                <a:cs typeface="Times New Roman" panose="02020603050405020304" pitchFamily="18" charset="0"/>
              </a:rPr>
              <a:t>MODELING AND PREDICTING CYBER HACKING BREACHES</a:t>
            </a:r>
            <a:br>
              <a:rPr lang="en-IN" sz="2500" b="1" kern="0" dirty="0">
                <a:solidFill>
                  <a:schemeClr val="accent5">
                    <a:lumMod val="50000"/>
                  </a:schemeClr>
                </a:solidFill>
                <a:effectLst/>
                <a:latin typeface="Century" panose="02040604050505020304" pitchFamily="18" charset="0"/>
                <a:ea typeface="Times New Roman" panose="02020603050405020304" pitchFamily="18" charset="0"/>
              </a:rPr>
            </a:br>
            <a:endParaRPr lang="en-IN" sz="2500" dirty="0">
              <a:solidFill>
                <a:schemeClr val="accent5">
                  <a:lumMod val="50000"/>
                </a:schemeClr>
              </a:solidFill>
              <a:latin typeface="Century" panose="02040604050505020304" pitchFamily="18" charset="0"/>
            </a:endParaRPr>
          </a:p>
        </p:txBody>
      </p:sp>
      <p:sp>
        <p:nvSpPr>
          <p:cNvPr id="3" name="Content Placeholder 2">
            <a:extLst>
              <a:ext uri="{FF2B5EF4-FFF2-40B4-BE49-F238E27FC236}">
                <a16:creationId xmlns:a16="http://schemas.microsoft.com/office/drawing/2014/main" id="{ABCB301D-62E8-90EB-09F6-14A57C020EE4}"/>
              </a:ext>
            </a:extLst>
          </p:cNvPr>
          <p:cNvSpPr>
            <a:spLocks noGrp="1"/>
          </p:cNvSpPr>
          <p:nvPr>
            <p:ph idx="1"/>
          </p:nvPr>
        </p:nvSpPr>
        <p:spPr>
          <a:xfrm>
            <a:off x="838200" y="3547106"/>
            <a:ext cx="10515600" cy="3228975"/>
          </a:xfrm>
        </p:spPr>
        <p:txBody>
          <a:bodyPr>
            <a:normAutofit fontScale="92500" lnSpcReduction="10000"/>
          </a:bodyPr>
          <a:lstStyle/>
          <a:p>
            <a:pPr marL="69850" indent="0" algn="ctr">
              <a:spcBef>
                <a:spcPts val="600"/>
              </a:spcBef>
              <a:spcAft>
                <a:spcPts val="0"/>
              </a:spcAft>
              <a:buNone/>
              <a:tabLst>
                <a:tab pos="4675505" algn="l"/>
              </a:tabLst>
            </a:pPr>
            <a:r>
              <a:rPr lang="en-US" sz="2400" dirty="0">
                <a:solidFill>
                  <a:srgbClr val="FF0000"/>
                </a:solidFill>
                <a:effectLst/>
                <a:latin typeface="Algerian" panose="04020705040A02060702" pitchFamily="82" charset="0"/>
                <a:ea typeface="Times New Roman" panose="02020603050405020304" pitchFamily="18" charset="0"/>
              </a:rPr>
              <a:t>BATCH NO : 06</a:t>
            </a:r>
          </a:p>
          <a:p>
            <a:pPr marL="69850" indent="0" algn="ctr">
              <a:spcBef>
                <a:spcPts val="600"/>
              </a:spcBef>
              <a:spcAft>
                <a:spcPts val="0"/>
              </a:spcAft>
              <a:buNone/>
              <a:tabLst>
                <a:tab pos="4675505" algn="l"/>
              </a:tabLst>
            </a:pPr>
            <a:endParaRPr lang="en-US" sz="2000" dirty="0">
              <a:effectLst/>
              <a:latin typeface="Bahnschrift SemiBold" panose="020B0502040204020203" pitchFamily="34" charset="0"/>
              <a:ea typeface="Times New Roman" panose="02020603050405020304" pitchFamily="18" charset="0"/>
            </a:endParaRPr>
          </a:p>
          <a:p>
            <a:pPr marL="69850" indent="0" algn="ctr">
              <a:spcBef>
                <a:spcPts val="600"/>
              </a:spcBef>
              <a:spcAft>
                <a:spcPts val="0"/>
              </a:spcAft>
              <a:buNone/>
              <a:tabLst>
                <a:tab pos="4675505" algn="l"/>
              </a:tabLst>
            </a:pPr>
            <a:r>
              <a:rPr lang="en-US" sz="2000" dirty="0" err="1">
                <a:effectLst/>
                <a:latin typeface="Bahnschrift SemiBold" panose="020B0502040204020203" pitchFamily="34" charset="0"/>
                <a:ea typeface="Times New Roman" panose="02020603050405020304" pitchFamily="18" charset="0"/>
              </a:rPr>
              <a:t>Madala</a:t>
            </a:r>
            <a:r>
              <a:rPr lang="en-US" sz="2000" dirty="0">
                <a:effectLst/>
                <a:latin typeface="Bahnschrift SemiBold" panose="020B0502040204020203" pitchFamily="34" charset="0"/>
                <a:ea typeface="Times New Roman" panose="02020603050405020304" pitchFamily="18" charset="0"/>
              </a:rPr>
              <a:t> Hemanth                                                                      207R1A0593</a:t>
            </a:r>
            <a:endParaRPr lang="en-IN" sz="2000" dirty="0">
              <a:effectLst/>
              <a:latin typeface="Bahnschrift SemiBold" panose="020B0502040204020203" pitchFamily="34" charset="0"/>
              <a:ea typeface="Times New Roman" panose="02020603050405020304" pitchFamily="18" charset="0"/>
            </a:endParaRPr>
          </a:p>
          <a:p>
            <a:pPr marL="69850" indent="0" algn="ctr">
              <a:spcBef>
                <a:spcPts val="600"/>
              </a:spcBef>
              <a:spcAft>
                <a:spcPts val="0"/>
              </a:spcAft>
              <a:buNone/>
              <a:tabLst>
                <a:tab pos="4675505" algn="l"/>
              </a:tabLst>
            </a:pPr>
            <a:r>
              <a:rPr lang="en-US" sz="2000" dirty="0">
                <a:effectLst/>
                <a:latin typeface="Bahnschrift SemiBold" panose="020B0502040204020203" pitchFamily="34" charset="0"/>
                <a:ea typeface="Times New Roman" panose="02020603050405020304" pitchFamily="18" charset="0"/>
              </a:rPr>
              <a:t>Jupalli Venkata Sai                                                                  207R1A0582</a:t>
            </a:r>
            <a:endParaRPr lang="en-IN" sz="2000" dirty="0">
              <a:latin typeface="Bahnschrift SemiBold" panose="020B0502040204020203" pitchFamily="34" charset="0"/>
              <a:ea typeface="Times New Roman" panose="02020603050405020304" pitchFamily="18" charset="0"/>
            </a:endParaRPr>
          </a:p>
          <a:p>
            <a:pPr marL="69850" indent="0" algn="ctr">
              <a:spcBef>
                <a:spcPts val="600"/>
              </a:spcBef>
              <a:spcAft>
                <a:spcPts val="0"/>
              </a:spcAft>
              <a:buNone/>
              <a:tabLst>
                <a:tab pos="4675505" algn="l"/>
              </a:tabLst>
            </a:pPr>
            <a:r>
              <a:rPr lang="en-US" sz="2000" dirty="0" err="1">
                <a:effectLst/>
                <a:latin typeface="Bahnschrift SemiBold" panose="020B0502040204020203" pitchFamily="34" charset="0"/>
                <a:ea typeface="Times New Roman" panose="02020603050405020304" pitchFamily="18" charset="0"/>
              </a:rPr>
              <a:t>Nimmala</a:t>
            </a:r>
            <a:r>
              <a:rPr lang="en-US" sz="2000" dirty="0">
                <a:effectLst/>
                <a:latin typeface="Bahnschrift SemiBold" panose="020B0502040204020203" pitchFamily="34" charset="0"/>
                <a:ea typeface="Times New Roman" panose="02020603050405020304" pitchFamily="18" charset="0"/>
              </a:rPr>
              <a:t> </a:t>
            </a:r>
            <a:r>
              <a:rPr lang="en-US" sz="2000" dirty="0" err="1">
                <a:effectLst/>
                <a:latin typeface="Bahnschrift SemiBold" panose="020B0502040204020203" pitchFamily="34" charset="0"/>
                <a:ea typeface="Times New Roman" panose="02020603050405020304" pitchFamily="18" charset="0"/>
              </a:rPr>
              <a:t>Nithish</a:t>
            </a:r>
            <a:r>
              <a:rPr lang="en-US" sz="2000" dirty="0">
                <a:effectLst/>
                <a:latin typeface="Bahnschrift SemiBold" panose="020B0502040204020203" pitchFamily="34" charset="0"/>
                <a:ea typeface="Times New Roman" panose="02020603050405020304" pitchFamily="18" charset="0"/>
              </a:rPr>
              <a:t>                                                                      207R1A05A7</a:t>
            </a:r>
          </a:p>
          <a:p>
            <a:pPr marL="69850" indent="0" algn="ctr">
              <a:spcBef>
                <a:spcPts val="600"/>
              </a:spcBef>
              <a:spcAft>
                <a:spcPts val="0"/>
              </a:spcAft>
              <a:buNone/>
              <a:tabLst>
                <a:tab pos="4675505" algn="l"/>
              </a:tabLst>
            </a:pPr>
            <a:endParaRPr lang="en-US" sz="2000" dirty="0">
              <a:effectLst/>
              <a:latin typeface="Bahnschrift SemiBold" panose="020B0502040204020203" pitchFamily="34" charset="0"/>
              <a:ea typeface="Times New Roman" panose="02020603050405020304" pitchFamily="18" charset="0"/>
            </a:endParaRPr>
          </a:p>
          <a:p>
            <a:pPr marL="0" marR="149860" indent="0" algn="ctr">
              <a:spcBef>
                <a:spcPts val="950"/>
              </a:spcBef>
              <a:spcAft>
                <a:spcPts val="0"/>
              </a:spcAft>
              <a:buNone/>
            </a:pPr>
            <a:r>
              <a:rPr lang="en-US" sz="2200" dirty="0">
                <a:effectLst/>
                <a:latin typeface="Times New Roman" panose="02020603050405020304" pitchFamily="18" charset="0"/>
                <a:ea typeface="Times New Roman" panose="02020603050405020304" pitchFamily="18" charset="0"/>
              </a:rPr>
              <a:t>Under</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Guidance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of</a:t>
            </a:r>
            <a:endParaRPr lang="en-IN" sz="2200" dirty="0">
              <a:effectLst/>
              <a:latin typeface="Times New Roman" panose="02020603050405020304" pitchFamily="18" charset="0"/>
              <a:ea typeface="Times New Roman" panose="02020603050405020304" pitchFamily="18" charset="0"/>
            </a:endParaRPr>
          </a:p>
          <a:p>
            <a:pPr marL="0" marR="150495" indent="0" algn="ctr">
              <a:spcBef>
                <a:spcPts val="135"/>
              </a:spcBef>
              <a:spcAft>
                <a:spcPts val="0"/>
              </a:spcAft>
              <a:buNone/>
            </a:pPr>
            <a:r>
              <a:rPr lang="en-US" sz="2200" b="1" dirty="0">
                <a:effectLst/>
                <a:latin typeface="Times New Roman" panose="02020603050405020304" pitchFamily="18" charset="0"/>
                <a:ea typeface="Times New Roman" panose="02020603050405020304" pitchFamily="18" charset="0"/>
              </a:rPr>
              <a:t> </a:t>
            </a:r>
            <a:r>
              <a:rPr lang="en-US" sz="2200" b="1" dirty="0">
                <a:latin typeface="Times New Roman" panose="02020603050405020304" pitchFamily="18" charset="0"/>
                <a:ea typeface="Times New Roman" panose="02020603050405020304" pitchFamily="18" charset="0"/>
              </a:rPr>
              <a:t>B.P Deepak Kumar</a:t>
            </a:r>
            <a:endParaRPr lang="en-IN" sz="2200" dirty="0">
              <a:effectLst/>
              <a:latin typeface="Times New Roman" panose="02020603050405020304" pitchFamily="18" charset="0"/>
              <a:ea typeface="Times New Roman" panose="02020603050405020304" pitchFamily="18" charset="0"/>
            </a:endParaRPr>
          </a:p>
          <a:p>
            <a:pPr marL="0" marR="149225" indent="0" algn="ctr">
              <a:spcBef>
                <a:spcPts val="165"/>
              </a:spcBef>
              <a:buNone/>
            </a:pPr>
            <a:r>
              <a:rPr lang="en-IN" sz="2200" b="1" dirty="0">
                <a:effectLst/>
                <a:latin typeface="Times New Roman" panose="02020603050405020304" pitchFamily="18" charset="0"/>
                <a:ea typeface="Times New Roman" panose="02020603050405020304" pitchFamily="18" charset="0"/>
              </a:rPr>
              <a:t>   </a:t>
            </a:r>
          </a:p>
          <a:p>
            <a:pPr marL="0" marR="149225" indent="0" algn="ctr">
              <a:spcBef>
                <a:spcPts val="165"/>
              </a:spcBef>
              <a:buNone/>
            </a:pPr>
            <a:endParaRPr lang="en-IN" sz="2200" b="1" dirty="0">
              <a:effectLst/>
              <a:latin typeface="Times New Roman" panose="02020603050405020304" pitchFamily="18" charset="0"/>
              <a:ea typeface="Times New Roman" panose="02020603050405020304" pitchFamily="18" charset="0"/>
            </a:endParaRPr>
          </a:p>
          <a:p>
            <a:pPr marL="69850" indent="0" algn="ctr">
              <a:spcBef>
                <a:spcPts val="600"/>
              </a:spcBef>
              <a:spcAft>
                <a:spcPts val="0"/>
              </a:spcAft>
              <a:buNone/>
              <a:tabLst>
                <a:tab pos="4675505" algn="l"/>
              </a:tabLst>
            </a:pPr>
            <a:endParaRPr lang="en-IN" sz="2000" dirty="0">
              <a:effectLst/>
              <a:latin typeface="Bahnschrift SemiBold" panose="020B0502040204020203" pitchFamily="34" charset="0"/>
              <a:ea typeface="Times New Roman" panose="02020603050405020304" pitchFamily="18" charset="0"/>
            </a:endParaRPr>
          </a:p>
          <a:p>
            <a:pPr marL="0" indent="0">
              <a:buNone/>
            </a:pPr>
            <a:endParaRPr lang="en-US" dirty="0"/>
          </a:p>
        </p:txBody>
      </p:sp>
      <p:pic>
        <p:nvPicPr>
          <p:cNvPr id="4" name="Picture 3" descr="CMRGI Logo New2">
            <a:extLst>
              <a:ext uri="{FF2B5EF4-FFF2-40B4-BE49-F238E27FC236}">
                <a16:creationId xmlns:a16="http://schemas.microsoft.com/office/drawing/2014/main" id="{CA984E1E-BB42-E940-C86F-467F7EF751DB}"/>
              </a:ext>
            </a:extLst>
          </p:cNvPr>
          <p:cNvPicPr/>
          <p:nvPr/>
        </p:nvPicPr>
        <p:blipFill>
          <a:blip r:embed="rId2" cstate="print"/>
          <a:srcRect/>
          <a:stretch>
            <a:fillRect/>
          </a:stretch>
        </p:blipFill>
        <p:spPr bwMode="auto">
          <a:xfrm>
            <a:off x="195274" y="145228"/>
            <a:ext cx="1428760" cy="1071570"/>
          </a:xfrm>
          <a:prstGeom prst="rect">
            <a:avLst/>
          </a:prstGeom>
          <a:noFill/>
          <a:ln w="9525">
            <a:noFill/>
            <a:miter lim="800000"/>
            <a:headEnd/>
            <a:tailEnd/>
          </a:ln>
        </p:spPr>
      </p:pic>
      <p:pic>
        <p:nvPicPr>
          <p:cNvPr id="5" name="Picture 4">
            <a:extLst>
              <a:ext uri="{FF2B5EF4-FFF2-40B4-BE49-F238E27FC236}">
                <a16:creationId xmlns:a16="http://schemas.microsoft.com/office/drawing/2014/main" id="{212BFCE0-724F-CB55-332D-3F851B534633}"/>
              </a:ext>
            </a:extLst>
          </p:cNvPr>
          <p:cNvPicPr/>
          <p:nvPr/>
        </p:nvPicPr>
        <p:blipFill>
          <a:blip r:embed="rId3"/>
          <a:srcRect/>
          <a:stretch>
            <a:fillRect/>
          </a:stretch>
        </p:blipFill>
        <p:spPr bwMode="auto">
          <a:xfrm>
            <a:off x="10710874" y="145252"/>
            <a:ext cx="1285852" cy="1071546"/>
          </a:xfrm>
          <a:prstGeom prst="rect">
            <a:avLst/>
          </a:prstGeom>
          <a:noFill/>
          <a:ln w="9525">
            <a:noFill/>
            <a:miter lim="800000"/>
            <a:headEnd/>
            <a:tailEnd/>
          </a:ln>
        </p:spPr>
      </p:pic>
    </p:spTree>
    <p:extLst>
      <p:ext uri="{BB962C8B-B14F-4D97-AF65-F5344CB8AC3E}">
        <p14:creationId xmlns:p14="http://schemas.microsoft.com/office/powerpoint/2010/main" val="248741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8231-AA10-033F-A2C8-34921DF90A3C}"/>
              </a:ext>
            </a:extLst>
          </p:cNvPr>
          <p:cNvSpPr>
            <a:spLocks noGrp="1"/>
          </p:cNvSpPr>
          <p:nvPr>
            <p:ph type="title"/>
          </p:nvPr>
        </p:nvSpPr>
        <p:spPr>
          <a:xfrm>
            <a:off x="2153383" y="550706"/>
            <a:ext cx="8911687" cy="1280890"/>
          </a:xfrm>
        </p:spPr>
        <p:txBody>
          <a:bodyPr>
            <a:normAutofit/>
          </a:bodyPr>
          <a:lstStyle/>
          <a:p>
            <a:r>
              <a:rPr lang="en-IN" sz="4800" b="1" dirty="0">
                <a:latin typeface="Times New Roman" panose="02020603050405020304" pitchFamily="18" charset="0"/>
                <a:cs typeface="Times New Roman" panose="02020603050405020304" pitchFamily="18" charset="0"/>
              </a:rPr>
              <a:t>NOVELTY OF PROJECT</a:t>
            </a:r>
          </a:p>
        </p:txBody>
      </p:sp>
      <p:sp>
        <p:nvSpPr>
          <p:cNvPr id="3" name="Content Placeholder 2">
            <a:extLst>
              <a:ext uri="{FF2B5EF4-FFF2-40B4-BE49-F238E27FC236}">
                <a16:creationId xmlns:a16="http://schemas.microsoft.com/office/drawing/2014/main" id="{3176234E-6958-2225-60FE-383F8A7C37ED}"/>
              </a:ext>
            </a:extLst>
          </p:cNvPr>
          <p:cNvSpPr>
            <a:spLocks noGrp="1"/>
          </p:cNvSpPr>
          <p:nvPr>
            <p:ph idx="1"/>
          </p:nvPr>
        </p:nvSpPr>
        <p:spPr>
          <a:xfrm>
            <a:off x="2060706" y="1831596"/>
            <a:ext cx="8915400" cy="3777622"/>
          </a:xfrm>
        </p:spPr>
        <p:txBody>
          <a:bodyPr>
            <a:noAutofit/>
          </a:bodyPr>
          <a:lstStyle/>
          <a:p>
            <a:pPr algn="just"/>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The study addresses the previously unanswered question of whether data breaches caused by cyber attacks are increasing, decreasing, or stabilizing.</a:t>
            </a:r>
          </a:p>
          <a:p>
            <a:pPr algn="just"/>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Previous studies had limitations in their datasets, such as limited time spans and the inclusion of non-cyber attack-related breaches.</a:t>
            </a:r>
          </a:p>
          <a:p>
            <a:pPr algn="just"/>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Negligent breaches caused by human errors are excluded from the study.</a:t>
            </a:r>
          </a:p>
          <a:p>
            <a:pPr algn="just"/>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The focus of the study is specifically on the hacking sub-category of malicious breaches.</a:t>
            </a:r>
          </a:p>
          <a:p>
            <a:pPr algn="just"/>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The other sub-categories (insider, payment card fraud, unknown) are acknowledged as interesting and warrant separate analysis.</a:t>
            </a:r>
            <a:endParaRPr lang="en-IN" sz="2400" dirty="0"/>
          </a:p>
        </p:txBody>
      </p:sp>
    </p:spTree>
    <p:extLst>
      <p:ext uri="{BB962C8B-B14F-4D97-AF65-F5344CB8AC3E}">
        <p14:creationId xmlns:p14="http://schemas.microsoft.com/office/powerpoint/2010/main" val="2943788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82B7-B175-21A7-89D2-32A2591013D1}"/>
              </a:ext>
            </a:extLst>
          </p:cNvPr>
          <p:cNvSpPr>
            <a:spLocks noGrp="1"/>
          </p:cNvSpPr>
          <p:nvPr>
            <p:ph type="title"/>
          </p:nvPr>
        </p:nvSpPr>
        <p:spPr>
          <a:xfrm>
            <a:off x="2431426" y="426972"/>
            <a:ext cx="8911687" cy="1280890"/>
          </a:xfrm>
        </p:spPr>
        <p:txBody>
          <a:bodyPr>
            <a:normAutofit/>
          </a:bodyPr>
          <a:lstStyle/>
          <a:p>
            <a:pPr algn="ctr"/>
            <a:r>
              <a:rPr lang="en-US" sz="4800" b="1" dirty="0">
                <a:latin typeface="Times New Roman" panose="02020603050405020304" pitchFamily="18" charset="0"/>
                <a:cs typeface="Times New Roman" panose="02020603050405020304" pitchFamily="18" charset="0"/>
              </a:rPr>
              <a:t>ARCHITECTURE</a:t>
            </a:r>
            <a:endParaRPr lang="en-IN" sz="48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4B6CD8DE-B283-BC00-C9C0-DF62F97BEE85}"/>
              </a:ext>
            </a:extLst>
          </p:cNvPr>
          <p:cNvPicPr>
            <a:picLocks noGrp="1" noChangeAspect="1"/>
          </p:cNvPicPr>
          <p:nvPr>
            <p:ph idx="1"/>
          </p:nvPr>
        </p:nvPicPr>
        <p:blipFill>
          <a:blip r:embed="rId2"/>
          <a:stretch>
            <a:fillRect/>
          </a:stretch>
        </p:blipFill>
        <p:spPr>
          <a:xfrm>
            <a:off x="2353169" y="1219808"/>
            <a:ext cx="9068203" cy="5491543"/>
          </a:xfrm>
          <a:prstGeom prst="rect">
            <a:avLst/>
          </a:prstGeom>
        </p:spPr>
      </p:pic>
    </p:spTree>
    <p:extLst>
      <p:ext uri="{BB962C8B-B14F-4D97-AF65-F5344CB8AC3E}">
        <p14:creationId xmlns:p14="http://schemas.microsoft.com/office/powerpoint/2010/main" val="4080440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29E5-E6D3-F494-8261-E1D672B92CE7}"/>
              </a:ext>
            </a:extLst>
          </p:cNvPr>
          <p:cNvSpPr>
            <a:spLocks noGrp="1"/>
          </p:cNvSpPr>
          <p:nvPr>
            <p:ph type="title"/>
          </p:nvPr>
        </p:nvSpPr>
        <p:spPr>
          <a:xfrm>
            <a:off x="3846921" y="482367"/>
            <a:ext cx="8911687" cy="1280890"/>
          </a:xfrm>
        </p:spPr>
        <p:txBody>
          <a:bodyPr>
            <a:noAutofit/>
          </a:bodyPr>
          <a:lstStyle/>
          <a:p>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MODULES</a:t>
            </a:r>
            <a:br>
              <a:rPr lang="en-IN" sz="4800" b="1"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2A0B1F-6BFC-974A-4FA2-C71626201648}"/>
              </a:ext>
            </a:extLst>
          </p:cNvPr>
          <p:cNvSpPr>
            <a:spLocks noGrp="1"/>
          </p:cNvSpPr>
          <p:nvPr>
            <p:ph idx="1"/>
          </p:nvPr>
        </p:nvSpPr>
        <p:spPr>
          <a:xfrm>
            <a:off x="2626292" y="1637422"/>
            <a:ext cx="9302854" cy="5662569"/>
          </a:xfrm>
        </p:spPr>
        <p:txBody>
          <a:bodyPr>
            <a:noAutofit/>
          </a:bodyPr>
          <a:lstStyle/>
          <a:p>
            <a:pPr>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UPLOAD DATA: </a:t>
            </a:r>
          </a:p>
          <a:p>
            <a:pPr marL="0" lvl="0" indent="0" algn="just">
              <a:lnSpc>
                <a:spcPct val="115000"/>
              </a:lnSpc>
              <a:spcAft>
                <a:spcPts val="1000"/>
              </a:spcAf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Both administrators and authorized users can securely upload data to the database with encryption keys. User authorization is managed by the administrator.</a:t>
            </a:r>
          </a:p>
          <a:p>
            <a:pPr>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ACCESS DETAILS:</a:t>
            </a:r>
          </a:p>
          <a:p>
            <a:pPr marL="0" lvl="0" indent="0">
              <a:lnSpc>
                <a:spcPct val="115000"/>
              </a:lnSpc>
              <a:spcAft>
                <a:spcPts val="1000"/>
              </a:spcAf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Administrators control access to data in the database and approve or disapprove user requests based on their details.</a:t>
            </a:r>
          </a:p>
        </p:txBody>
      </p:sp>
    </p:spTree>
    <p:extLst>
      <p:ext uri="{BB962C8B-B14F-4D97-AF65-F5344CB8AC3E}">
        <p14:creationId xmlns:p14="http://schemas.microsoft.com/office/powerpoint/2010/main" val="2524099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4FCC-8009-6C6F-1F18-57B459EC09BF}"/>
              </a:ext>
            </a:extLst>
          </p:cNvPr>
          <p:cNvSpPr>
            <a:spLocks noGrp="1"/>
          </p:cNvSpPr>
          <p:nvPr>
            <p:ph type="title"/>
          </p:nvPr>
        </p:nvSpPr>
        <p:spPr>
          <a:xfrm flipH="1" flipV="1">
            <a:off x="2080470" y="-1551963"/>
            <a:ext cx="67112" cy="788564"/>
          </a:xfrm>
        </p:spPr>
        <p:txBody>
          <a:bodyPr>
            <a:normAutofit/>
          </a:bodyPr>
          <a:lstStyle/>
          <a:p>
            <a:endParaRPr lang="en-IN" dirty="0"/>
          </a:p>
        </p:txBody>
      </p:sp>
      <p:sp>
        <p:nvSpPr>
          <p:cNvPr id="3" name="Content Placeholder 2">
            <a:extLst>
              <a:ext uri="{FF2B5EF4-FFF2-40B4-BE49-F238E27FC236}">
                <a16:creationId xmlns:a16="http://schemas.microsoft.com/office/drawing/2014/main" id="{3519B0C5-C75D-0E22-B823-EF29619013A9}"/>
              </a:ext>
            </a:extLst>
          </p:cNvPr>
          <p:cNvSpPr>
            <a:spLocks noGrp="1"/>
          </p:cNvSpPr>
          <p:nvPr>
            <p:ph idx="1"/>
          </p:nvPr>
        </p:nvSpPr>
        <p:spPr>
          <a:xfrm>
            <a:off x="2916383" y="1231784"/>
            <a:ext cx="8937262" cy="5248712"/>
          </a:xfrm>
        </p:spPr>
        <p:txBody>
          <a:bodyPr>
            <a:normAutofit/>
          </a:bodyPr>
          <a:lstStyle/>
          <a:p>
            <a:pPr>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USER PERMISSIONS:</a:t>
            </a:r>
          </a:p>
          <a:p>
            <a:pPr marL="0" lvl="0" indent="0" algn="just">
              <a:lnSpc>
                <a:spcPct val="115000"/>
              </a:lnSpc>
              <a:spcAft>
                <a:spcPts val="1000"/>
              </a:spcAf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Only authorized users are granted access to data, and administrators can block or unblock users based on their activities and requests.</a:t>
            </a:r>
          </a:p>
          <a:p>
            <a:pPr>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DATA ANALYSIS: </a:t>
            </a:r>
          </a:p>
          <a:p>
            <a:pPr marL="0" lvl="0" indent="0">
              <a:lnSpc>
                <a:spcPct val="115000"/>
              </a:lnSpc>
              <a:spcAft>
                <a:spcPts val="1000"/>
              </a:spcAf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Graph-based data analysis provides insights and predictions for better understanding of the dataset and data policies.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163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1EDE5-9C9D-54FC-4E3E-EE1EEDC2BFE9}"/>
              </a:ext>
            </a:extLst>
          </p:cNvPr>
          <p:cNvSpPr txBox="1"/>
          <p:nvPr/>
        </p:nvSpPr>
        <p:spPr>
          <a:xfrm>
            <a:off x="1931527" y="1809708"/>
            <a:ext cx="6094602" cy="461665"/>
          </a:xfrm>
          <a:prstGeom prst="rect">
            <a:avLst/>
          </a:prstGeom>
          <a:noFill/>
        </p:spPr>
        <p:txBody>
          <a:bodyPr wrap="square">
            <a:sp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CLASS DIAGRAM:</a:t>
            </a:r>
            <a:endParaRPr lang="en-IN" sz="2400" dirty="0"/>
          </a:p>
        </p:txBody>
      </p:sp>
      <p:pic>
        <p:nvPicPr>
          <p:cNvPr id="4" name="Picture 3">
            <a:extLst>
              <a:ext uri="{FF2B5EF4-FFF2-40B4-BE49-F238E27FC236}">
                <a16:creationId xmlns:a16="http://schemas.microsoft.com/office/drawing/2014/main" id="{505A3DA2-3D4B-3FE7-C2F7-7E0DC3F7F1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1527" y="2885812"/>
            <a:ext cx="10093282" cy="3196206"/>
          </a:xfrm>
          <a:prstGeom prst="rect">
            <a:avLst/>
          </a:prstGeom>
          <a:noFill/>
          <a:ln>
            <a:noFill/>
          </a:ln>
        </p:spPr>
      </p:pic>
      <p:sp>
        <p:nvSpPr>
          <p:cNvPr id="6" name="TextBox 5">
            <a:extLst>
              <a:ext uri="{FF2B5EF4-FFF2-40B4-BE49-F238E27FC236}">
                <a16:creationId xmlns:a16="http://schemas.microsoft.com/office/drawing/2014/main" id="{9B8773B8-2C08-2F55-BB61-B41093BB584E}"/>
              </a:ext>
            </a:extLst>
          </p:cNvPr>
          <p:cNvSpPr txBox="1"/>
          <p:nvPr/>
        </p:nvSpPr>
        <p:spPr>
          <a:xfrm>
            <a:off x="3273803" y="650038"/>
            <a:ext cx="6094602" cy="830997"/>
          </a:xfrm>
          <a:prstGeom prst="rect">
            <a:avLst/>
          </a:prstGeom>
          <a:noFill/>
        </p:spPr>
        <p:txBody>
          <a:bodyPr wrap="square">
            <a:spAutoFit/>
          </a:bodyPr>
          <a:lstStyle/>
          <a:p>
            <a:r>
              <a:rPr lang="en-IN" sz="4800" b="1" dirty="0">
                <a:effectLst/>
                <a:latin typeface="Times New Roman" panose="02020603050405020304" pitchFamily="18" charset="0"/>
                <a:ea typeface="Calibri" panose="020F0502020204030204" pitchFamily="34" charset="0"/>
                <a:cs typeface="Times New Roman" panose="02020603050405020304" pitchFamily="18" charset="0"/>
              </a:rPr>
              <a:t>UML DIAGRAMS</a:t>
            </a:r>
            <a:endParaRPr lang="en-IN" sz="4800" dirty="0"/>
          </a:p>
        </p:txBody>
      </p:sp>
    </p:spTree>
    <p:extLst>
      <p:ext uri="{BB962C8B-B14F-4D97-AF65-F5344CB8AC3E}">
        <p14:creationId xmlns:p14="http://schemas.microsoft.com/office/powerpoint/2010/main" val="2139076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DF2AA5-92CB-5A32-100D-0413E3C8C0AB}"/>
              </a:ext>
            </a:extLst>
          </p:cNvPr>
          <p:cNvSpPr txBox="1"/>
          <p:nvPr/>
        </p:nvSpPr>
        <p:spPr>
          <a:xfrm>
            <a:off x="2057400" y="851374"/>
            <a:ext cx="7355048" cy="461665"/>
          </a:xfrm>
          <a:prstGeom prst="rect">
            <a:avLst/>
          </a:prstGeom>
          <a:noFill/>
        </p:spPr>
        <p:txBody>
          <a:bodyPr wrap="square">
            <a:sp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USE CASE DIAGRAM:</a:t>
            </a:r>
            <a:endParaRPr lang="en-IN" sz="2400" dirty="0"/>
          </a:p>
        </p:txBody>
      </p:sp>
      <p:sp>
        <p:nvSpPr>
          <p:cNvPr id="5" name="TextBox 4">
            <a:extLst>
              <a:ext uri="{FF2B5EF4-FFF2-40B4-BE49-F238E27FC236}">
                <a16:creationId xmlns:a16="http://schemas.microsoft.com/office/drawing/2014/main" id="{7B7256C2-5C4B-65A0-700F-604A8A02A5CD}"/>
              </a:ext>
            </a:extLst>
          </p:cNvPr>
          <p:cNvSpPr txBox="1"/>
          <p:nvPr/>
        </p:nvSpPr>
        <p:spPr>
          <a:xfrm>
            <a:off x="2057400" y="1841275"/>
            <a:ext cx="6094602"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Admin:-</a:t>
            </a:r>
            <a:endParaRPr lang="en-IN" sz="1800" dirty="0"/>
          </a:p>
        </p:txBody>
      </p:sp>
      <p:pic>
        <p:nvPicPr>
          <p:cNvPr id="7" name="Picture 6">
            <a:extLst>
              <a:ext uri="{FF2B5EF4-FFF2-40B4-BE49-F238E27FC236}">
                <a16:creationId xmlns:a16="http://schemas.microsoft.com/office/drawing/2014/main" id="{64C44192-48D1-2CE0-FA9E-BF64270068D7}"/>
              </a:ext>
            </a:extLst>
          </p:cNvPr>
          <p:cNvPicPr>
            <a:picLocks noChangeAspect="1"/>
          </p:cNvPicPr>
          <p:nvPr/>
        </p:nvPicPr>
        <p:blipFill rotWithShape="1">
          <a:blip r:embed="rId2"/>
          <a:srcRect t="9949"/>
          <a:stretch/>
        </p:blipFill>
        <p:spPr>
          <a:xfrm>
            <a:off x="3984772" y="1314325"/>
            <a:ext cx="7673180" cy="5213100"/>
          </a:xfrm>
          <a:prstGeom prst="rect">
            <a:avLst/>
          </a:prstGeom>
        </p:spPr>
      </p:pic>
    </p:spTree>
    <p:extLst>
      <p:ext uri="{BB962C8B-B14F-4D97-AF65-F5344CB8AC3E}">
        <p14:creationId xmlns:p14="http://schemas.microsoft.com/office/powerpoint/2010/main" val="3592505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A1C7F7-95FF-CCFE-0476-15E5A0372B53}"/>
              </a:ext>
            </a:extLst>
          </p:cNvPr>
          <p:cNvPicPr>
            <a:picLocks noChangeAspect="1"/>
          </p:cNvPicPr>
          <p:nvPr/>
        </p:nvPicPr>
        <p:blipFill rotWithShape="1">
          <a:blip r:embed="rId2"/>
          <a:srcRect t="6098"/>
          <a:stretch/>
        </p:blipFill>
        <p:spPr>
          <a:xfrm>
            <a:off x="3659959" y="1090569"/>
            <a:ext cx="8191646" cy="5554333"/>
          </a:xfrm>
          <a:prstGeom prst="rect">
            <a:avLst/>
          </a:prstGeom>
        </p:spPr>
      </p:pic>
      <p:sp>
        <p:nvSpPr>
          <p:cNvPr id="5" name="TextBox 4">
            <a:extLst>
              <a:ext uri="{FF2B5EF4-FFF2-40B4-BE49-F238E27FC236}">
                <a16:creationId xmlns:a16="http://schemas.microsoft.com/office/drawing/2014/main" id="{3BF618AF-C106-CA84-0AA9-EC97D9814802}"/>
              </a:ext>
            </a:extLst>
          </p:cNvPr>
          <p:cNvSpPr txBox="1"/>
          <p:nvPr/>
        </p:nvSpPr>
        <p:spPr>
          <a:xfrm>
            <a:off x="1889620" y="1437674"/>
            <a:ext cx="6094602"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User:-</a:t>
            </a:r>
            <a:endParaRPr lang="en-IN" sz="1800" dirty="0"/>
          </a:p>
        </p:txBody>
      </p:sp>
    </p:spTree>
    <p:extLst>
      <p:ext uri="{BB962C8B-B14F-4D97-AF65-F5344CB8AC3E}">
        <p14:creationId xmlns:p14="http://schemas.microsoft.com/office/powerpoint/2010/main" val="4230073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B6C5F2-0804-BDE7-A413-F2FA820138FD}"/>
              </a:ext>
            </a:extLst>
          </p:cNvPr>
          <p:cNvSpPr txBox="1"/>
          <p:nvPr/>
        </p:nvSpPr>
        <p:spPr>
          <a:xfrm>
            <a:off x="1830897" y="608093"/>
            <a:ext cx="6094602" cy="461665"/>
          </a:xfrm>
          <a:prstGeom prst="rect">
            <a:avLst/>
          </a:prstGeom>
          <a:noFill/>
        </p:spPr>
        <p:txBody>
          <a:bodyPr wrap="square">
            <a:spAutoFit/>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SEQUENCE DIAGRAM:</a:t>
            </a:r>
            <a:endParaRPr lang="en-IN" sz="2400" dirty="0"/>
          </a:p>
        </p:txBody>
      </p:sp>
      <p:pic>
        <p:nvPicPr>
          <p:cNvPr id="4" name="Picture 3">
            <a:extLst>
              <a:ext uri="{FF2B5EF4-FFF2-40B4-BE49-F238E27FC236}">
                <a16:creationId xmlns:a16="http://schemas.microsoft.com/office/drawing/2014/main" id="{812D2198-67E4-521C-45B6-C4CCBFF72B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4810" y="1982059"/>
            <a:ext cx="8377106" cy="4721072"/>
          </a:xfrm>
          <a:prstGeom prst="rect">
            <a:avLst/>
          </a:prstGeom>
          <a:noFill/>
          <a:ln>
            <a:noFill/>
          </a:ln>
        </p:spPr>
      </p:pic>
      <p:sp>
        <p:nvSpPr>
          <p:cNvPr id="6" name="TextBox 5">
            <a:extLst>
              <a:ext uri="{FF2B5EF4-FFF2-40B4-BE49-F238E27FC236}">
                <a16:creationId xmlns:a16="http://schemas.microsoft.com/office/drawing/2014/main" id="{8F831D5C-547B-4410-D94C-500D646E2B4D}"/>
              </a:ext>
            </a:extLst>
          </p:cNvPr>
          <p:cNvSpPr txBox="1"/>
          <p:nvPr/>
        </p:nvSpPr>
        <p:spPr>
          <a:xfrm>
            <a:off x="1830897" y="1438603"/>
            <a:ext cx="6094602" cy="369332"/>
          </a:xfrm>
          <a:prstGeom prst="rect">
            <a:avLst/>
          </a:prstGeom>
          <a:noFill/>
        </p:spPr>
        <p:txBody>
          <a:bodyPr wrap="squar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User</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p>
        </p:txBody>
      </p:sp>
    </p:spTree>
    <p:extLst>
      <p:ext uri="{BB962C8B-B14F-4D97-AF65-F5344CB8AC3E}">
        <p14:creationId xmlns:p14="http://schemas.microsoft.com/office/powerpoint/2010/main" val="162786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182EED-2C87-3033-D373-1480D4CAC9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2471" y="1553740"/>
            <a:ext cx="8838828" cy="4981284"/>
          </a:xfrm>
          <a:prstGeom prst="rect">
            <a:avLst/>
          </a:prstGeom>
          <a:noFill/>
          <a:ln>
            <a:noFill/>
          </a:ln>
        </p:spPr>
      </p:pic>
      <p:sp>
        <p:nvSpPr>
          <p:cNvPr id="4" name="TextBox 3">
            <a:extLst>
              <a:ext uri="{FF2B5EF4-FFF2-40B4-BE49-F238E27FC236}">
                <a16:creationId xmlns:a16="http://schemas.microsoft.com/office/drawing/2014/main" id="{75AD2E9E-CFBF-D171-09FC-D3F90A92526F}"/>
              </a:ext>
            </a:extLst>
          </p:cNvPr>
          <p:cNvSpPr txBox="1"/>
          <p:nvPr/>
        </p:nvSpPr>
        <p:spPr>
          <a:xfrm>
            <a:off x="2107734" y="834596"/>
            <a:ext cx="6094602"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Admin:-</a:t>
            </a:r>
            <a:endParaRPr lang="en-IN" sz="1800" dirty="0"/>
          </a:p>
        </p:txBody>
      </p:sp>
    </p:spTree>
    <p:extLst>
      <p:ext uri="{BB962C8B-B14F-4D97-AF65-F5344CB8AC3E}">
        <p14:creationId xmlns:p14="http://schemas.microsoft.com/office/powerpoint/2010/main" val="835019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5D5F58-08E5-B605-4407-7C549D0F3924}"/>
              </a:ext>
            </a:extLst>
          </p:cNvPr>
          <p:cNvSpPr txBox="1"/>
          <p:nvPr/>
        </p:nvSpPr>
        <p:spPr>
          <a:xfrm>
            <a:off x="2023844" y="314479"/>
            <a:ext cx="6094602" cy="461665"/>
          </a:xfrm>
          <a:prstGeom prst="rect">
            <a:avLst/>
          </a:prstGeom>
          <a:noFill/>
        </p:spPr>
        <p:txBody>
          <a:bodyPr wrap="square">
            <a:spAutoFit/>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ACTIVITY DIAGRAM:</a:t>
            </a:r>
            <a:endParaRPr lang="en-IN" sz="2400" dirty="0"/>
          </a:p>
        </p:txBody>
      </p:sp>
      <p:pic>
        <p:nvPicPr>
          <p:cNvPr id="5" name="Picture 4">
            <a:extLst>
              <a:ext uri="{FF2B5EF4-FFF2-40B4-BE49-F238E27FC236}">
                <a16:creationId xmlns:a16="http://schemas.microsoft.com/office/drawing/2014/main" id="{74FA8DB3-A2A5-59E3-82E9-72C72AA12D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0860" y="1155539"/>
            <a:ext cx="7966222" cy="5480032"/>
          </a:xfrm>
          <a:prstGeom prst="rect">
            <a:avLst/>
          </a:prstGeom>
          <a:noFill/>
          <a:ln>
            <a:noFill/>
          </a:ln>
        </p:spPr>
      </p:pic>
      <p:sp>
        <p:nvSpPr>
          <p:cNvPr id="6" name="TextBox 5">
            <a:extLst>
              <a:ext uri="{FF2B5EF4-FFF2-40B4-BE49-F238E27FC236}">
                <a16:creationId xmlns:a16="http://schemas.microsoft.com/office/drawing/2014/main" id="{790A327B-CFC5-89E7-D461-E64EC63F691D}"/>
              </a:ext>
            </a:extLst>
          </p:cNvPr>
          <p:cNvSpPr txBox="1"/>
          <p:nvPr/>
        </p:nvSpPr>
        <p:spPr>
          <a:xfrm>
            <a:off x="2191623" y="1413436"/>
            <a:ext cx="6094602"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Admin:-</a:t>
            </a:r>
            <a:endParaRPr lang="en-IN" sz="1800" dirty="0"/>
          </a:p>
        </p:txBody>
      </p:sp>
    </p:spTree>
    <p:extLst>
      <p:ext uri="{BB962C8B-B14F-4D97-AF65-F5344CB8AC3E}">
        <p14:creationId xmlns:p14="http://schemas.microsoft.com/office/powerpoint/2010/main" val="131848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B814-E52E-717F-9DD5-74D38D5AA04C}"/>
              </a:ext>
            </a:extLst>
          </p:cNvPr>
          <p:cNvSpPr>
            <a:spLocks noGrp="1"/>
          </p:cNvSpPr>
          <p:nvPr>
            <p:ph type="title"/>
          </p:nvPr>
        </p:nvSpPr>
        <p:spPr>
          <a:xfrm>
            <a:off x="-926741" y="2456896"/>
            <a:ext cx="8911687" cy="1280890"/>
          </a:xfrm>
        </p:spPr>
        <p:txBody>
          <a:bodyPr>
            <a:normAutofit/>
          </a:bodyPr>
          <a:lstStyle/>
          <a:p>
            <a:pPr algn="ctr"/>
            <a:r>
              <a:rPr lang="en-US" sz="4800" b="1" dirty="0">
                <a:latin typeface="Times New Roman" panose="02020603050405020304" pitchFamily="18" charset="0"/>
                <a:cs typeface="Times New Roman" panose="02020603050405020304" pitchFamily="18" charset="0"/>
              </a:rPr>
              <a:t>CONTENTS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22452C7-3903-C8B3-F98C-C864C486CDB8}"/>
              </a:ext>
            </a:extLst>
          </p:cNvPr>
          <p:cNvSpPr>
            <a:spLocks noGrp="1"/>
          </p:cNvSpPr>
          <p:nvPr>
            <p:ph idx="1"/>
          </p:nvPr>
        </p:nvSpPr>
        <p:spPr>
          <a:xfrm>
            <a:off x="6448979" y="167601"/>
            <a:ext cx="4986403" cy="5482701"/>
          </a:xfrm>
        </p:spPr>
        <p:txBody>
          <a:bodyPr>
            <a:noAutofit/>
          </a:bodyPr>
          <a:lstStyle/>
          <a:p>
            <a:pPr>
              <a:lnSpc>
                <a:spcPct val="120000"/>
              </a:lnSpc>
            </a:pPr>
            <a:r>
              <a:rPr lang="en-US" sz="1600" dirty="0">
                <a:latin typeface="Times New Roman" panose="02020603050405020304" pitchFamily="18" charset="0"/>
                <a:cs typeface="Times New Roman" panose="02020603050405020304" pitchFamily="18" charset="0"/>
              </a:rPr>
              <a:t>Abstract</a:t>
            </a:r>
          </a:p>
          <a:p>
            <a:pPr>
              <a:lnSpc>
                <a:spcPct val="120000"/>
              </a:lnSpc>
            </a:pPr>
            <a:r>
              <a:rPr lang="en-US" sz="1600" dirty="0">
                <a:latin typeface="Times New Roman" panose="02020603050405020304" pitchFamily="18" charset="0"/>
                <a:cs typeface="Times New Roman" panose="02020603050405020304" pitchFamily="18" charset="0"/>
              </a:rPr>
              <a:t>Introduction</a:t>
            </a:r>
          </a:p>
          <a:p>
            <a:pPr>
              <a:lnSpc>
                <a:spcPct val="120000"/>
              </a:lnSpc>
            </a:pPr>
            <a:r>
              <a:rPr lang="en-US" sz="1600" dirty="0">
                <a:latin typeface="Times New Roman" panose="02020603050405020304" pitchFamily="18" charset="0"/>
                <a:cs typeface="Times New Roman" panose="02020603050405020304" pitchFamily="18" charset="0"/>
              </a:rPr>
              <a:t>Existing system</a:t>
            </a:r>
          </a:p>
          <a:p>
            <a:pPr>
              <a:lnSpc>
                <a:spcPct val="120000"/>
              </a:lnSpc>
            </a:pPr>
            <a:r>
              <a:rPr lang="en-US" sz="1600" dirty="0">
                <a:latin typeface="Times New Roman" panose="02020603050405020304" pitchFamily="18" charset="0"/>
                <a:cs typeface="Times New Roman" panose="02020603050405020304" pitchFamily="18" charset="0"/>
              </a:rPr>
              <a:t>Disadvantages of existing system</a:t>
            </a:r>
          </a:p>
          <a:p>
            <a:pPr>
              <a:lnSpc>
                <a:spcPct val="120000"/>
              </a:lnSpc>
            </a:pPr>
            <a:r>
              <a:rPr lang="en-US" sz="1600" dirty="0">
                <a:latin typeface="Times New Roman" panose="02020603050405020304" pitchFamily="18" charset="0"/>
                <a:cs typeface="Times New Roman" panose="02020603050405020304" pitchFamily="18" charset="0"/>
              </a:rPr>
              <a:t>Proposed system</a:t>
            </a:r>
          </a:p>
          <a:p>
            <a:pPr>
              <a:lnSpc>
                <a:spcPct val="120000"/>
              </a:lnSpc>
            </a:pPr>
            <a:r>
              <a:rPr lang="en-US" sz="1600" dirty="0">
                <a:latin typeface="Times New Roman" panose="02020603050405020304" pitchFamily="18" charset="0"/>
                <a:cs typeface="Times New Roman" panose="02020603050405020304" pitchFamily="18" charset="0"/>
              </a:rPr>
              <a:t>Advantages of proposed system</a:t>
            </a:r>
          </a:p>
          <a:p>
            <a:pPr>
              <a:lnSpc>
                <a:spcPct val="120000"/>
              </a:lnSpc>
            </a:pPr>
            <a:r>
              <a:rPr lang="en-IN" sz="1600" dirty="0">
                <a:latin typeface="Times New Roman" panose="02020603050405020304" pitchFamily="18" charset="0"/>
                <a:cs typeface="Times New Roman" panose="02020603050405020304" pitchFamily="18" charset="0"/>
              </a:rPr>
              <a:t>Hardware and software requirements</a:t>
            </a:r>
          </a:p>
          <a:p>
            <a:pPr>
              <a:lnSpc>
                <a:spcPct val="120000"/>
              </a:lnSpc>
            </a:pPr>
            <a:r>
              <a:rPr lang="en-IN" sz="1600" dirty="0">
                <a:latin typeface="Times New Roman" panose="02020603050405020304" pitchFamily="18" charset="0"/>
                <a:cs typeface="Times New Roman" panose="02020603050405020304" pitchFamily="18" charset="0"/>
              </a:rPr>
              <a:t>Novelty</a:t>
            </a:r>
          </a:p>
          <a:p>
            <a:pPr>
              <a:lnSpc>
                <a:spcPct val="120000"/>
              </a:lnSpc>
            </a:pPr>
            <a:r>
              <a:rPr lang="en-IN" sz="1600" dirty="0">
                <a:latin typeface="Times New Roman" panose="02020603050405020304" pitchFamily="18" charset="0"/>
                <a:cs typeface="Times New Roman" panose="02020603050405020304" pitchFamily="18" charset="0"/>
              </a:rPr>
              <a:t>Architecture</a:t>
            </a:r>
          </a:p>
          <a:p>
            <a:pPr>
              <a:lnSpc>
                <a:spcPct val="120000"/>
              </a:lnSpc>
            </a:pPr>
            <a:r>
              <a:rPr lang="en-US" sz="1600" kern="120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Modules</a:t>
            </a:r>
            <a:endParaRPr lang="en-IN" sz="1600" dirty="0">
              <a:latin typeface="Times New Roman" panose="02020603050405020304" pitchFamily="18" charset="0"/>
              <a:cs typeface="Times New Roman" panose="02020603050405020304" pitchFamily="18" charset="0"/>
            </a:endParaRPr>
          </a:p>
          <a:p>
            <a:pPr>
              <a:lnSpc>
                <a:spcPct val="120000"/>
              </a:lnSpc>
            </a:pPr>
            <a:r>
              <a:rPr lang="en-IN" sz="1600" dirty="0">
                <a:latin typeface="Times New Roman" panose="02020603050405020304" pitchFamily="18" charset="0"/>
                <a:cs typeface="Times New Roman" panose="02020603050405020304" pitchFamily="18" charset="0"/>
              </a:rPr>
              <a:t>UML Diagrams</a:t>
            </a:r>
          </a:p>
          <a:p>
            <a:pPr>
              <a:lnSpc>
                <a:spcPct val="120000"/>
              </a:lnSpc>
            </a:pPr>
            <a:r>
              <a:rPr lang="en-IN" sz="1600" dirty="0">
                <a:latin typeface="Times New Roman" panose="02020603050405020304" pitchFamily="18" charset="0"/>
                <a:cs typeface="Times New Roman" panose="02020603050405020304" pitchFamily="18" charset="0"/>
              </a:rPr>
              <a:t>Sample Code</a:t>
            </a:r>
          </a:p>
          <a:p>
            <a:pPr>
              <a:lnSpc>
                <a:spcPct val="120000"/>
              </a:lnSpc>
            </a:pPr>
            <a:r>
              <a:rPr lang="en-IN" sz="1600" dirty="0">
                <a:latin typeface="Times New Roman" panose="02020603050405020304" pitchFamily="18" charset="0"/>
                <a:cs typeface="Times New Roman" panose="02020603050405020304" pitchFamily="18" charset="0"/>
              </a:rPr>
              <a:t>Results</a:t>
            </a:r>
          </a:p>
          <a:p>
            <a:pPr>
              <a:lnSpc>
                <a:spcPct val="120000"/>
              </a:lnSpc>
            </a:pPr>
            <a:r>
              <a:rPr lang="en-IN" sz="1600" dirty="0">
                <a:latin typeface="Times New Roman" panose="02020603050405020304" pitchFamily="18" charset="0"/>
                <a:cs typeface="Times New Roman" panose="02020603050405020304" pitchFamily="18" charset="0"/>
              </a:rPr>
              <a:t>Conclusion</a:t>
            </a:r>
          </a:p>
          <a:p>
            <a:pPr>
              <a:lnSpc>
                <a:spcPct val="120000"/>
              </a:lnSpc>
            </a:pPr>
            <a:r>
              <a:rPr lang="en-IN" sz="1600" dirty="0">
                <a:latin typeface="Times New Roman" panose="02020603050405020304" pitchFamily="18" charset="0"/>
                <a:cs typeface="Times New Roman" panose="02020603050405020304" pitchFamily="18" charset="0"/>
              </a:rPr>
              <a:t>References</a:t>
            </a:r>
          </a:p>
          <a:p>
            <a:pPr>
              <a:lnSpc>
                <a:spcPct val="120000"/>
              </a:lnSpc>
            </a:pPr>
            <a:r>
              <a:rPr lang="en-IN" sz="1600" dirty="0" err="1">
                <a:latin typeface="Times New Roman" panose="02020603050405020304" pitchFamily="18" charset="0"/>
                <a:cs typeface="Times New Roman" panose="02020603050405020304" pitchFamily="18" charset="0"/>
              </a:rPr>
              <a:t>Github</a:t>
            </a:r>
            <a:r>
              <a:rPr lang="en-IN" sz="1600" dirty="0">
                <a:latin typeface="Times New Roman" panose="02020603050405020304" pitchFamily="18" charset="0"/>
                <a:cs typeface="Times New Roman" panose="02020603050405020304" pitchFamily="18" charset="0"/>
              </a:rPr>
              <a:t> Link</a:t>
            </a:r>
          </a:p>
          <a:p>
            <a:pPr>
              <a:lnSpc>
                <a:spcPct val="120000"/>
              </a:lnSpc>
            </a:pPr>
            <a:endParaRPr lang="en-IN" sz="1600" dirty="0">
              <a:latin typeface="Times New Roman" panose="02020603050405020304" pitchFamily="18" charset="0"/>
              <a:cs typeface="Times New Roman" panose="02020603050405020304" pitchFamily="18" charset="0"/>
            </a:endParaRPr>
          </a:p>
          <a:p>
            <a:pPr>
              <a:lnSpc>
                <a:spcPct val="120000"/>
              </a:lnSpc>
            </a:pPr>
            <a:endParaRPr lang="en-IN" sz="1600" dirty="0">
              <a:latin typeface="Times New Roman" panose="02020603050405020304" pitchFamily="18" charset="0"/>
              <a:cs typeface="Times New Roman" panose="02020603050405020304" pitchFamily="18" charset="0"/>
            </a:endParaRPr>
          </a:p>
          <a:p>
            <a:pPr>
              <a:lnSpc>
                <a:spcPct val="120000"/>
              </a:lnSpc>
            </a:pPr>
            <a:endParaRPr lang="en-IN" sz="1600" dirty="0">
              <a:latin typeface="Times New Roman" panose="02020603050405020304" pitchFamily="18" charset="0"/>
              <a:cs typeface="Times New Roman" panose="02020603050405020304" pitchFamily="18" charset="0"/>
            </a:endParaRPr>
          </a:p>
          <a:p>
            <a:pPr>
              <a:lnSpc>
                <a:spcPct val="120000"/>
              </a:lnSpc>
            </a:pPr>
            <a:endParaRPr lang="en-IN" sz="1600" dirty="0">
              <a:latin typeface="Times New Roman" panose="02020603050405020304" pitchFamily="18" charset="0"/>
              <a:cs typeface="Times New Roman" panose="02020603050405020304" pitchFamily="18" charset="0"/>
            </a:endParaRPr>
          </a:p>
          <a:p>
            <a:pPr>
              <a:lnSpc>
                <a:spcPct val="120000"/>
              </a:lnSpc>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5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E7462D-EE42-8655-B17B-57F0FAF1CF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22040" y="886022"/>
            <a:ext cx="8291120" cy="5703532"/>
          </a:xfrm>
          <a:prstGeom prst="rect">
            <a:avLst/>
          </a:prstGeom>
          <a:noFill/>
          <a:ln>
            <a:noFill/>
          </a:ln>
        </p:spPr>
      </p:pic>
      <p:sp>
        <p:nvSpPr>
          <p:cNvPr id="4" name="TextBox 3">
            <a:extLst>
              <a:ext uri="{FF2B5EF4-FFF2-40B4-BE49-F238E27FC236}">
                <a16:creationId xmlns:a16="http://schemas.microsoft.com/office/drawing/2014/main" id="{4CE41229-5612-B653-C962-2AF835F7B2CA}"/>
              </a:ext>
            </a:extLst>
          </p:cNvPr>
          <p:cNvSpPr txBox="1"/>
          <p:nvPr/>
        </p:nvSpPr>
        <p:spPr>
          <a:xfrm>
            <a:off x="2057400" y="701356"/>
            <a:ext cx="6094602" cy="369332"/>
          </a:xfrm>
          <a:prstGeom prst="rect">
            <a:avLst/>
          </a:prstGeom>
          <a:noFill/>
        </p:spPr>
        <p:txBody>
          <a:bodyPr wrap="squar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User</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p>
        </p:txBody>
      </p:sp>
    </p:spTree>
    <p:extLst>
      <p:ext uri="{BB962C8B-B14F-4D97-AF65-F5344CB8AC3E}">
        <p14:creationId xmlns:p14="http://schemas.microsoft.com/office/powerpoint/2010/main" val="218765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312B4A-4A9E-D4CE-DDF5-92BF39038A64}"/>
              </a:ext>
            </a:extLst>
          </p:cNvPr>
          <p:cNvSpPr txBox="1"/>
          <p:nvPr/>
        </p:nvSpPr>
        <p:spPr>
          <a:xfrm>
            <a:off x="1814119" y="486998"/>
            <a:ext cx="6094602" cy="830997"/>
          </a:xfrm>
          <a:prstGeom prst="rect">
            <a:avLst/>
          </a:prstGeom>
          <a:noFill/>
        </p:spPr>
        <p:txBody>
          <a:bodyPr wrap="square">
            <a:spAutoFit/>
          </a:bodyPr>
          <a:lstStyle/>
          <a:p>
            <a:r>
              <a:rPr lang="en-US" sz="4800" b="1" dirty="0">
                <a:effectLst/>
                <a:latin typeface="Times New Roman" panose="02020603050405020304" pitchFamily="18" charset="0"/>
                <a:ea typeface="Calibri" panose="020F0502020204030204" pitchFamily="34" charset="0"/>
              </a:rPr>
              <a:t>SAMPLE CODE:</a:t>
            </a:r>
            <a:endParaRPr lang="en-IN" sz="4800" dirty="0"/>
          </a:p>
        </p:txBody>
      </p:sp>
      <p:sp>
        <p:nvSpPr>
          <p:cNvPr id="13" name="TextBox 12">
            <a:extLst>
              <a:ext uri="{FF2B5EF4-FFF2-40B4-BE49-F238E27FC236}">
                <a16:creationId xmlns:a16="http://schemas.microsoft.com/office/drawing/2014/main" id="{A8CF8E02-56D1-BFF6-5DEC-E55B67FBC868}"/>
              </a:ext>
            </a:extLst>
          </p:cNvPr>
          <p:cNvSpPr txBox="1"/>
          <p:nvPr/>
        </p:nvSpPr>
        <p:spPr>
          <a:xfrm>
            <a:off x="3023532" y="1024380"/>
            <a:ext cx="8133826" cy="618630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import re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from </a:t>
            </a:r>
            <a:r>
              <a:rPr lang="en-IN" dirty="0" err="1">
                <a:latin typeface="Times New Roman" panose="02020603050405020304" pitchFamily="18" charset="0"/>
                <a:cs typeface="Times New Roman" panose="02020603050405020304" pitchFamily="18" charset="0"/>
              </a:rPr>
              <a:t>django.contrib</a:t>
            </a:r>
            <a:r>
              <a:rPr lang="en-IN" dirty="0">
                <a:latin typeface="Times New Roman" panose="02020603050405020304" pitchFamily="18" charset="0"/>
                <a:cs typeface="Times New Roman" panose="02020603050405020304" pitchFamily="18" charset="0"/>
              </a:rPr>
              <a:t> import messages</a:t>
            </a:r>
          </a:p>
          <a:p>
            <a:r>
              <a:rPr lang="en-IN" dirty="0">
                <a:latin typeface="Times New Roman" panose="02020603050405020304" pitchFamily="18" charset="0"/>
                <a:cs typeface="Times New Roman" panose="02020603050405020304" pitchFamily="18" charset="0"/>
              </a:rPr>
              <a:t>from </a:t>
            </a:r>
            <a:r>
              <a:rPr lang="en-IN" dirty="0" err="1">
                <a:latin typeface="Times New Roman" panose="02020603050405020304" pitchFamily="18" charset="0"/>
                <a:cs typeface="Times New Roman" panose="02020603050405020304" pitchFamily="18" charset="0"/>
              </a:rPr>
              <a:t>django.contrib.auth</a:t>
            </a:r>
            <a:r>
              <a:rPr lang="en-IN" dirty="0">
                <a:latin typeface="Times New Roman" panose="02020603050405020304" pitchFamily="18" charset="0"/>
                <a:cs typeface="Times New Roman" panose="02020603050405020304" pitchFamily="18" charset="0"/>
              </a:rPr>
              <a:t> import authenticate</a:t>
            </a:r>
          </a:p>
          <a:p>
            <a:r>
              <a:rPr lang="en-IN" dirty="0">
                <a:latin typeface="Times New Roman" panose="02020603050405020304" pitchFamily="18" charset="0"/>
                <a:cs typeface="Times New Roman" panose="02020603050405020304" pitchFamily="18" charset="0"/>
              </a:rPr>
              <a:t>from </a:t>
            </a:r>
            <a:r>
              <a:rPr lang="en-IN" dirty="0" err="1">
                <a:latin typeface="Times New Roman" panose="02020603050405020304" pitchFamily="18" charset="0"/>
                <a:cs typeface="Times New Roman" panose="02020603050405020304" pitchFamily="18" charset="0"/>
              </a:rPr>
              <a:t>django.db.models</a:t>
            </a:r>
            <a:r>
              <a:rPr lang="en-IN" dirty="0">
                <a:latin typeface="Times New Roman" panose="02020603050405020304" pitchFamily="18" charset="0"/>
                <a:cs typeface="Times New Roman" panose="02020603050405020304" pitchFamily="18" charset="0"/>
              </a:rPr>
              <a:t> import Q, Count</a:t>
            </a:r>
          </a:p>
          <a:p>
            <a:r>
              <a:rPr lang="en-IN" dirty="0">
                <a:latin typeface="Times New Roman" panose="02020603050405020304" pitchFamily="18" charset="0"/>
                <a:cs typeface="Times New Roman" panose="02020603050405020304" pitchFamily="18" charset="0"/>
              </a:rPr>
              <a:t>from </a:t>
            </a:r>
            <a:r>
              <a:rPr lang="en-IN" dirty="0" err="1">
                <a:latin typeface="Times New Roman" panose="02020603050405020304" pitchFamily="18" charset="0"/>
                <a:cs typeface="Times New Roman" panose="02020603050405020304" pitchFamily="18" charset="0"/>
              </a:rPr>
              <a:t>django.shortcuts</a:t>
            </a:r>
            <a:r>
              <a:rPr lang="en-IN" dirty="0">
                <a:latin typeface="Times New Roman" panose="02020603050405020304" pitchFamily="18" charset="0"/>
                <a:cs typeface="Times New Roman" panose="02020603050405020304" pitchFamily="18" charset="0"/>
              </a:rPr>
              <a:t> import render, redirect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Create your views here.</a:t>
            </a:r>
          </a:p>
          <a:p>
            <a:r>
              <a:rPr lang="en-IN" dirty="0">
                <a:latin typeface="Times New Roman" panose="02020603050405020304" pitchFamily="18" charset="0"/>
                <a:cs typeface="Times New Roman" panose="02020603050405020304" pitchFamily="18" charset="0"/>
              </a:rPr>
              <a:t>from </a:t>
            </a:r>
            <a:r>
              <a:rPr lang="en-IN" dirty="0" err="1">
                <a:latin typeface="Times New Roman" panose="02020603050405020304" pitchFamily="18" charset="0"/>
                <a:cs typeface="Times New Roman" panose="02020603050405020304" pitchFamily="18" charset="0"/>
              </a:rPr>
              <a:t>Cyber_Users.forms</a:t>
            </a:r>
            <a:r>
              <a:rPr lang="en-IN" dirty="0">
                <a:latin typeface="Times New Roman" panose="02020603050405020304" pitchFamily="18" charset="0"/>
                <a:cs typeface="Times New Roman" panose="02020603050405020304" pitchFamily="18" charset="0"/>
              </a:rPr>
              <a:t> import </a:t>
            </a:r>
            <a:r>
              <a:rPr lang="en-IN" dirty="0" err="1">
                <a:latin typeface="Times New Roman" panose="02020603050405020304" pitchFamily="18" charset="0"/>
                <a:cs typeface="Times New Roman" panose="02020603050405020304" pitchFamily="18" charset="0"/>
              </a:rPr>
              <a:t>UserRegister_Form</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from </a:t>
            </a:r>
            <a:r>
              <a:rPr lang="en-IN" dirty="0" err="1">
                <a:latin typeface="Times New Roman" panose="02020603050405020304" pitchFamily="18" charset="0"/>
                <a:cs typeface="Times New Roman" panose="02020603050405020304" pitchFamily="18" charset="0"/>
              </a:rPr>
              <a:t>Cyber_Users.models</a:t>
            </a:r>
            <a:r>
              <a:rPr lang="en-IN" dirty="0">
                <a:latin typeface="Times New Roman" panose="02020603050405020304" pitchFamily="18" charset="0"/>
                <a:cs typeface="Times New Roman" panose="02020603050405020304" pitchFamily="18" charset="0"/>
              </a:rPr>
              <a:t> import </a:t>
            </a:r>
            <a:r>
              <a:rPr lang="en-IN" dirty="0" err="1">
                <a:latin typeface="Times New Roman" panose="02020603050405020304" pitchFamily="18" charset="0"/>
                <a:cs typeface="Times New Roman" panose="02020603050405020304" pitchFamily="18" charset="0"/>
              </a:rPr>
              <a:t>UserRegister_Model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UserAdd_Model</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def </a:t>
            </a:r>
            <a:r>
              <a:rPr lang="en-IN" dirty="0" err="1">
                <a:latin typeface="Times New Roman" panose="02020603050405020304" pitchFamily="18" charset="0"/>
                <a:cs typeface="Times New Roman" panose="02020603050405020304" pitchFamily="18" charset="0"/>
              </a:rPr>
              <a:t>user_login</a:t>
            </a:r>
            <a:r>
              <a:rPr lang="en-IN" dirty="0">
                <a:latin typeface="Times New Roman" panose="02020603050405020304" pitchFamily="18" charset="0"/>
                <a:cs typeface="Times New Roman" panose="02020603050405020304" pitchFamily="18" charset="0"/>
              </a:rPr>
              <a:t>(request):</a:t>
            </a:r>
          </a:p>
          <a:p>
            <a:r>
              <a:rPr lang="en-IN" dirty="0">
                <a:latin typeface="Times New Roman" panose="02020603050405020304" pitchFamily="18" charset="0"/>
                <a:cs typeface="Times New Roman" panose="02020603050405020304" pitchFamily="18" charset="0"/>
              </a:rPr>
              <a:t>    if </a:t>
            </a:r>
            <a:r>
              <a:rPr lang="en-IN" dirty="0" err="1">
                <a:latin typeface="Times New Roman" panose="02020603050405020304" pitchFamily="18" charset="0"/>
                <a:cs typeface="Times New Roman" panose="02020603050405020304" pitchFamily="18" charset="0"/>
              </a:rPr>
              <a:t>request.method</a:t>
            </a:r>
            <a:r>
              <a:rPr lang="en-IN" dirty="0">
                <a:latin typeface="Times New Roman" panose="02020603050405020304" pitchFamily="18" charset="0"/>
                <a:cs typeface="Times New Roman" panose="02020603050405020304" pitchFamily="18" charset="0"/>
              </a:rPr>
              <a:t> == "POST":</a:t>
            </a:r>
          </a:p>
          <a:p>
            <a:r>
              <a:rPr lang="en-IN" dirty="0">
                <a:latin typeface="Times New Roman" panose="02020603050405020304" pitchFamily="18" charset="0"/>
                <a:cs typeface="Times New Roman" panose="02020603050405020304" pitchFamily="18" charset="0"/>
              </a:rPr>
              <a:t>        name = </a:t>
            </a:r>
            <a:r>
              <a:rPr lang="en-IN" dirty="0" err="1">
                <a:latin typeface="Times New Roman" panose="02020603050405020304" pitchFamily="18" charset="0"/>
                <a:cs typeface="Times New Roman" panose="02020603050405020304" pitchFamily="18" charset="0"/>
              </a:rPr>
              <a:t>request.POST.get</a:t>
            </a:r>
            <a:r>
              <a:rPr lang="en-IN" dirty="0">
                <a:latin typeface="Times New Roman" panose="02020603050405020304" pitchFamily="18" charset="0"/>
                <a:cs typeface="Times New Roman" panose="02020603050405020304" pitchFamily="18" charset="0"/>
              </a:rPr>
              <a:t>('name')</a:t>
            </a:r>
          </a:p>
          <a:p>
            <a:r>
              <a:rPr lang="en-IN" dirty="0">
                <a:latin typeface="Times New Roman" panose="02020603050405020304" pitchFamily="18" charset="0"/>
                <a:cs typeface="Times New Roman" panose="02020603050405020304" pitchFamily="18" charset="0"/>
              </a:rPr>
              <a:t>        password = </a:t>
            </a:r>
            <a:r>
              <a:rPr lang="en-IN" dirty="0" err="1">
                <a:latin typeface="Times New Roman" panose="02020603050405020304" pitchFamily="18" charset="0"/>
                <a:cs typeface="Times New Roman" panose="02020603050405020304" pitchFamily="18" charset="0"/>
              </a:rPr>
              <a:t>request.POST.get</a:t>
            </a:r>
            <a:r>
              <a:rPr lang="en-IN" dirty="0">
                <a:latin typeface="Times New Roman" panose="02020603050405020304" pitchFamily="18" charset="0"/>
                <a:cs typeface="Times New Roman" panose="02020603050405020304" pitchFamily="18" charset="0"/>
              </a:rPr>
              <a:t>('password')</a:t>
            </a:r>
          </a:p>
          <a:p>
            <a:r>
              <a:rPr lang="en-IN" dirty="0">
                <a:latin typeface="Times New Roman" panose="02020603050405020304" pitchFamily="18" charset="0"/>
                <a:cs typeface="Times New Roman" panose="02020603050405020304" pitchFamily="18" charset="0"/>
              </a:rPr>
              <a:t>        try:</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check = </a:t>
            </a:r>
            <a:r>
              <a:rPr lang="en-IN" dirty="0" err="1">
                <a:latin typeface="Times New Roman" panose="02020603050405020304" pitchFamily="18" charset="0"/>
                <a:cs typeface="Times New Roman" panose="02020603050405020304" pitchFamily="18" charset="0"/>
              </a:rPr>
              <a:t>UserRegister_Model.objects.get</a:t>
            </a:r>
            <a:r>
              <a:rPr lang="en-IN" dirty="0">
                <a:latin typeface="Times New Roman" panose="02020603050405020304" pitchFamily="18" charset="0"/>
                <a:cs typeface="Times New Roman" panose="02020603050405020304" pitchFamily="18" charset="0"/>
              </a:rPr>
              <a:t>(name=</a:t>
            </a:r>
            <a:r>
              <a:rPr lang="en-IN" dirty="0" err="1">
                <a:latin typeface="Times New Roman" panose="02020603050405020304" pitchFamily="18" charset="0"/>
                <a:cs typeface="Times New Roman" panose="02020603050405020304" pitchFamily="18" charset="0"/>
              </a:rPr>
              <a:t>name,password</a:t>
            </a:r>
            <a:r>
              <a:rPr lang="en-IN" dirty="0">
                <a:latin typeface="Times New Roman" panose="02020603050405020304" pitchFamily="18" charset="0"/>
                <a:cs typeface="Times New Roman" panose="02020603050405020304" pitchFamily="18" charset="0"/>
              </a:rPr>
              <a:t>=password)</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request.session</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userid</a:t>
            </a:r>
            <a:r>
              <a:rPr lang="en-IN" dirty="0">
                <a:latin typeface="Times New Roman" panose="02020603050405020304" pitchFamily="18" charset="0"/>
                <a:cs typeface="Times New Roman" panose="02020603050405020304" pitchFamily="18" charset="0"/>
              </a:rPr>
              <a:t>'] = check.id</a:t>
            </a:r>
          </a:p>
          <a:p>
            <a:r>
              <a:rPr lang="en-IN" dirty="0">
                <a:latin typeface="Times New Roman" panose="02020603050405020304" pitchFamily="18" charset="0"/>
                <a:cs typeface="Times New Roman" panose="02020603050405020304" pitchFamily="18" charset="0"/>
              </a:rPr>
              <a:t>            return redirect('</a:t>
            </a:r>
            <a:r>
              <a:rPr lang="en-IN" dirty="0" err="1">
                <a:latin typeface="Times New Roman" panose="02020603050405020304" pitchFamily="18" charset="0"/>
                <a:cs typeface="Times New Roman" panose="02020603050405020304" pitchFamily="18" charset="0"/>
              </a:rPr>
              <a:t>user_adddata</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78349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C7893-DD1A-66BE-621B-C3D3C27C0364}"/>
              </a:ext>
            </a:extLst>
          </p:cNvPr>
          <p:cNvSpPr txBox="1"/>
          <p:nvPr/>
        </p:nvSpPr>
        <p:spPr>
          <a:xfrm>
            <a:off x="2234966" y="-95528"/>
            <a:ext cx="8754611" cy="784830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except:</a:t>
            </a:r>
          </a:p>
          <a:p>
            <a:r>
              <a:rPr lang="en-IN" dirty="0">
                <a:latin typeface="Times New Roman" panose="02020603050405020304" pitchFamily="18" charset="0"/>
                <a:cs typeface="Times New Roman" panose="02020603050405020304" pitchFamily="18" charset="0"/>
              </a:rPr>
              <a:t>            pass</a:t>
            </a:r>
          </a:p>
          <a:p>
            <a:r>
              <a:rPr lang="en-IN" dirty="0">
                <a:latin typeface="Times New Roman" panose="02020603050405020304" pitchFamily="18" charset="0"/>
                <a:cs typeface="Times New Roman" panose="02020603050405020304" pitchFamily="18" charset="0"/>
              </a:rPr>
              <a:t>        user = authenticate(name=</a:t>
            </a:r>
            <a:r>
              <a:rPr lang="en-IN" dirty="0" err="1">
                <a:latin typeface="Times New Roman" panose="02020603050405020304" pitchFamily="18" charset="0"/>
                <a:cs typeface="Times New Roman" panose="02020603050405020304" pitchFamily="18" charset="0"/>
              </a:rPr>
              <a:t>name,password</a:t>
            </a:r>
            <a:r>
              <a:rPr lang="en-IN" dirty="0">
                <a:latin typeface="Times New Roman" panose="02020603050405020304" pitchFamily="18" charset="0"/>
                <a:cs typeface="Times New Roman" panose="02020603050405020304" pitchFamily="18" charset="0"/>
              </a:rPr>
              <a:t>=password)</a:t>
            </a:r>
          </a:p>
          <a:p>
            <a:r>
              <a:rPr lang="en-IN" dirty="0">
                <a:latin typeface="Times New Roman" panose="02020603050405020304" pitchFamily="18" charset="0"/>
                <a:cs typeface="Times New Roman" panose="02020603050405020304" pitchFamily="18" charset="0"/>
              </a:rPr>
              <a:t>        if user is not None:</a:t>
            </a:r>
          </a:p>
          <a:p>
            <a:r>
              <a:rPr lang="en-IN" dirty="0">
                <a:latin typeface="Times New Roman" panose="02020603050405020304" pitchFamily="18" charset="0"/>
                <a:cs typeface="Times New Roman" panose="02020603050405020304" pitchFamily="18" charset="0"/>
              </a:rPr>
              <a:t>            if </a:t>
            </a:r>
            <a:r>
              <a:rPr lang="en-IN" dirty="0" err="1">
                <a:latin typeface="Times New Roman" panose="02020603050405020304" pitchFamily="18" charset="0"/>
                <a:cs typeface="Times New Roman" panose="02020603050405020304" pitchFamily="18" charset="0"/>
              </a:rPr>
              <a:t>user.is_active</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return redirect('</a:t>
            </a:r>
            <a:r>
              <a:rPr lang="en-IN" dirty="0" err="1">
                <a:latin typeface="Times New Roman" panose="02020603050405020304" pitchFamily="18" charset="0"/>
                <a:cs typeface="Times New Roman" panose="02020603050405020304" pitchFamily="18" charset="0"/>
              </a:rPr>
              <a:t>user_adddata</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else:</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messages.error</a:t>
            </a:r>
            <a:r>
              <a:rPr lang="en-IN" dirty="0">
                <a:latin typeface="Times New Roman" panose="02020603050405020304" pitchFamily="18" charset="0"/>
                <a:cs typeface="Times New Roman" panose="02020603050405020304" pitchFamily="18" charset="0"/>
              </a:rPr>
              <a:t>(request, 'username or password are not match')</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return redirect('</a:t>
            </a:r>
            <a:r>
              <a:rPr lang="en-IN" dirty="0" err="1">
                <a:latin typeface="Times New Roman" panose="02020603050405020304" pitchFamily="18" charset="0"/>
                <a:cs typeface="Times New Roman" panose="02020603050405020304" pitchFamily="18" charset="0"/>
              </a:rPr>
              <a:t>user_login</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return render(request, 'users/user_login.html')</a:t>
            </a:r>
          </a:p>
          <a:p>
            <a:r>
              <a:rPr lang="en-IN" dirty="0">
                <a:latin typeface="Times New Roman" panose="02020603050405020304" pitchFamily="18" charset="0"/>
                <a:cs typeface="Times New Roman" panose="02020603050405020304" pitchFamily="18" charset="0"/>
              </a:rPr>
              <a:t>def </a:t>
            </a:r>
            <a:r>
              <a:rPr lang="en-IN" dirty="0" err="1">
                <a:latin typeface="Times New Roman" panose="02020603050405020304" pitchFamily="18" charset="0"/>
                <a:cs typeface="Times New Roman" panose="02020603050405020304" pitchFamily="18" charset="0"/>
              </a:rPr>
              <a:t>user_register</a:t>
            </a:r>
            <a:r>
              <a:rPr lang="en-IN" dirty="0">
                <a:latin typeface="Times New Roman" panose="02020603050405020304" pitchFamily="18" charset="0"/>
                <a:cs typeface="Times New Roman" panose="02020603050405020304" pitchFamily="18" charset="0"/>
              </a:rPr>
              <a:t>(request):</a:t>
            </a:r>
          </a:p>
          <a:p>
            <a:r>
              <a:rPr lang="en-IN" dirty="0">
                <a:latin typeface="Times New Roman" panose="02020603050405020304" pitchFamily="18" charset="0"/>
                <a:cs typeface="Times New Roman" panose="02020603050405020304" pitchFamily="18" charset="0"/>
              </a:rPr>
              <a:t>    if </a:t>
            </a:r>
            <a:r>
              <a:rPr lang="en-IN" dirty="0" err="1">
                <a:latin typeface="Times New Roman" panose="02020603050405020304" pitchFamily="18" charset="0"/>
                <a:cs typeface="Times New Roman" panose="02020603050405020304" pitchFamily="18" charset="0"/>
              </a:rPr>
              <a:t>request.method</a:t>
            </a:r>
            <a:r>
              <a:rPr lang="en-IN" dirty="0">
                <a:latin typeface="Times New Roman" panose="02020603050405020304" pitchFamily="18" charset="0"/>
                <a:cs typeface="Times New Roman" panose="02020603050405020304" pitchFamily="18" charset="0"/>
              </a:rPr>
              <a:t> == "POST":</a:t>
            </a:r>
          </a:p>
          <a:p>
            <a:r>
              <a:rPr lang="en-IN" dirty="0">
                <a:latin typeface="Times New Roman" panose="02020603050405020304" pitchFamily="18" charset="0"/>
                <a:cs typeface="Times New Roman" panose="02020603050405020304" pitchFamily="18" charset="0"/>
              </a:rPr>
              <a:t>        forms = </a:t>
            </a:r>
            <a:r>
              <a:rPr lang="en-IN" dirty="0" err="1">
                <a:latin typeface="Times New Roman" panose="02020603050405020304" pitchFamily="18" charset="0"/>
                <a:cs typeface="Times New Roman" panose="02020603050405020304" pitchFamily="18" charset="0"/>
              </a:rPr>
              <a:t>UserRegister_Form</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request.POST</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if </a:t>
            </a:r>
            <a:r>
              <a:rPr lang="en-IN" dirty="0" err="1">
                <a:latin typeface="Times New Roman" panose="02020603050405020304" pitchFamily="18" charset="0"/>
                <a:cs typeface="Times New Roman" panose="02020603050405020304" pitchFamily="18" charset="0"/>
              </a:rPr>
              <a:t>forms.is_valid</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forms.save</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messages.success</a:t>
            </a:r>
            <a:r>
              <a:rPr lang="en-IN" dirty="0">
                <a:latin typeface="Times New Roman" panose="02020603050405020304" pitchFamily="18" charset="0"/>
                <a:cs typeface="Times New Roman" panose="02020603050405020304" pitchFamily="18" charset="0"/>
              </a:rPr>
              <a:t>(request, 'You have been successfully registered')</a:t>
            </a:r>
          </a:p>
          <a:p>
            <a:r>
              <a:rPr lang="en-IN" dirty="0">
                <a:latin typeface="Times New Roman" panose="02020603050405020304" pitchFamily="18" charset="0"/>
                <a:cs typeface="Times New Roman" panose="02020603050405020304" pitchFamily="18" charset="0"/>
              </a:rPr>
              <a:t>            return redirect('</a:t>
            </a:r>
            <a:r>
              <a:rPr lang="en-IN" dirty="0" err="1">
                <a:latin typeface="Times New Roman" panose="02020603050405020304" pitchFamily="18" charset="0"/>
                <a:cs typeface="Times New Roman" panose="02020603050405020304" pitchFamily="18" charset="0"/>
              </a:rPr>
              <a:t>user_login</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else:</a:t>
            </a:r>
          </a:p>
          <a:p>
            <a:r>
              <a:rPr lang="en-IN" dirty="0">
                <a:latin typeface="Times New Roman" panose="02020603050405020304" pitchFamily="18" charset="0"/>
                <a:cs typeface="Times New Roman" panose="02020603050405020304" pitchFamily="18" charset="0"/>
              </a:rPr>
              <a:t>        forms = </a:t>
            </a:r>
            <a:r>
              <a:rPr lang="en-IN" dirty="0" err="1">
                <a:latin typeface="Times New Roman" panose="02020603050405020304" pitchFamily="18" charset="0"/>
                <a:cs typeface="Times New Roman" panose="02020603050405020304" pitchFamily="18" charset="0"/>
              </a:rPr>
              <a:t>UserRegister_Form</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return render(</a:t>
            </a:r>
            <a:r>
              <a:rPr lang="en-IN" dirty="0" err="1">
                <a:latin typeface="Times New Roman" panose="02020603050405020304" pitchFamily="18" charset="0"/>
                <a:cs typeface="Times New Roman" panose="02020603050405020304" pitchFamily="18" charset="0"/>
              </a:rPr>
              <a:t>request,'users</a:t>
            </a:r>
            <a:r>
              <a:rPr lang="en-IN" dirty="0">
                <a:latin typeface="Times New Roman" panose="02020603050405020304" pitchFamily="18" charset="0"/>
                <a:cs typeface="Times New Roman" panose="02020603050405020304" pitchFamily="18" charset="0"/>
              </a:rPr>
              <a:t>/user_register.html',{'</a:t>
            </a:r>
            <a:r>
              <a:rPr lang="en-IN" dirty="0" err="1">
                <a:latin typeface="Times New Roman" panose="02020603050405020304" pitchFamily="18" charset="0"/>
                <a:cs typeface="Times New Roman" panose="02020603050405020304" pitchFamily="18" charset="0"/>
              </a:rPr>
              <a:t>form':forms</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5372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34F8F8-74D9-C4B4-9172-8C98FC59BA4B}"/>
              </a:ext>
            </a:extLst>
          </p:cNvPr>
          <p:cNvSpPr txBox="1"/>
          <p:nvPr/>
        </p:nvSpPr>
        <p:spPr>
          <a:xfrm>
            <a:off x="2650921" y="117693"/>
            <a:ext cx="10763075" cy="6740307"/>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def </a:t>
            </a:r>
            <a:r>
              <a:rPr lang="en-IN" sz="1800" dirty="0" err="1">
                <a:latin typeface="Times New Roman" panose="02020603050405020304" pitchFamily="18" charset="0"/>
                <a:cs typeface="Times New Roman" panose="02020603050405020304" pitchFamily="18" charset="0"/>
              </a:rPr>
              <a:t>user_adddata</a:t>
            </a:r>
            <a:r>
              <a:rPr lang="en-IN" sz="1800" dirty="0">
                <a:latin typeface="Times New Roman" panose="02020603050405020304" pitchFamily="18" charset="0"/>
                <a:cs typeface="Times New Roman" panose="02020603050405020304" pitchFamily="18" charset="0"/>
              </a:rPr>
              <a:t>(request):</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userid</a:t>
            </a:r>
            <a:r>
              <a:rPr lang="en-IN" sz="1800" dirty="0">
                <a:latin typeface="Times New Roman" panose="02020603050405020304" pitchFamily="18" charset="0"/>
                <a:cs typeface="Times New Roman" panose="02020603050405020304" pitchFamily="18" charset="0"/>
              </a:rPr>
              <a:t> = </a:t>
            </a:r>
            <a:r>
              <a:rPr lang="en-IN" sz="1800" dirty="0" err="1">
                <a:latin typeface="Times New Roman" panose="02020603050405020304" pitchFamily="18" charset="0"/>
                <a:cs typeface="Times New Roman" panose="02020603050405020304" pitchFamily="18" charset="0"/>
              </a:rPr>
              <a:t>request.session</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userid</a:t>
            </a:r>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obj</a:t>
            </a:r>
            <a:r>
              <a:rPr lang="en-IN" sz="1800" dirty="0">
                <a:latin typeface="Times New Roman" panose="02020603050405020304" pitchFamily="18" charset="0"/>
                <a:cs typeface="Times New Roman" panose="02020603050405020304" pitchFamily="18" charset="0"/>
              </a:rPr>
              <a:t> = </a:t>
            </a:r>
            <a:r>
              <a:rPr lang="en-IN" sz="1800" dirty="0" err="1">
                <a:latin typeface="Times New Roman" panose="02020603050405020304" pitchFamily="18" charset="0"/>
                <a:cs typeface="Times New Roman" panose="02020603050405020304" pitchFamily="18" charset="0"/>
              </a:rPr>
              <a:t>UserRegister_Model.objects.get</a:t>
            </a:r>
            <a:r>
              <a:rPr lang="en-IN" sz="1800" dirty="0">
                <a:latin typeface="Times New Roman" panose="02020603050405020304" pitchFamily="18" charset="0"/>
                <a:cs typeface="Times New Roman" panose="02020603050405020304" pitchFamily="18" charset="0"/>
              </a:rPr>
              <a:t>(id=</a:t>
            </a:r>
            <a:r>
              <a:rPr lang="en-IN" sz="1800" dirty="0" err="1">
                <a:latin typeface="Times New Roman" panose="02020603050405020304" pitchFamily="18" charset="0"/>
                <a:cs typeface="Times New Roman" panose="02020603050405020304" pitchFamily="18" charset="0"/>
              </a:rPr>
              <a:t>userid</a:t>
            </a:r>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    attack1 = []</a:t>
            </a:r>
          </a:p>
          <a:p>
            <a:r>
              <a:rPr lang="en-IN" sz="1800" dirty="0">
                <a:latin typeface="Times New Roman" panose="02020603050405020304" pitchFamily="18" charset="0"/>
                <a:cs typeface="Times New Roman" panose="02020603050405020304" pitchFamily="18" charset="0"/>
              </a:rPr>
              <a:t>    attack2, attack3, attack4, attack5, attack6, attack7, attack8, attack9 = [], [], [], [], [], [], [], []</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splt</a:t>
            </a:r>
            <a:r>
              <a:rPr lang="en-IN" sz="1800" dirty="0">
                <a:latin typeface="Times New Roman" panose="02020603050405020304" pitchFamily="18" charset="0"/>
                <a:cs typeface="Times New Roman" panose="02020603050405020304" pitchFamily="18" charset="0"/>
              </a:rPr>
              <a:t> = ''</a:t>
            </a:r>
          </a:p>
          <a:p>
            <a:r>
              <a:rPr lang="en-IN" sz="1800" dirty="0">
                <a:latin typeface="Times New Roman" panose="02020603050405020304" pitchFamily="18" charset="0"/>
                <a:cs typeface="Times New Roman" panose="02020603050405020304" pitchFamily="18" charset="0"/>
              </a:rPr>
              <a:t>    Entity = ''</a:t>
            </a:r>
          </a:p>
          <a:p>
            <a:r>
              <a:rPr lang="en-IN" sz="1800" dirty="0">
                <a:latin typeface="Times New Roman" panose="02020603050405020304" pitchFamily="18" charset="0"/>
                <a:cs typeface="Times New Roman" panose="02020603050405020304" pitchFamily="18" charset="0"/>
              </a:rPr>
              <a:t>    Year = 0</a:t>
            </a:r>
          </a:p>
          <a:p>
            <a:r>
              <a:rPr lang="en-IN" sz="1800" dirty="0">
                <a:latin typeface="Times New Roman" panose="02020603050405020304" pitchFamily="18" charset="0"/>
                <a:cs typeface="Times New Roman" panose="02020603050405020304" pitchFamily="18" charset="0"/>
              </a:rPr>
              <a:t>    Records = ''</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Organizationtype</a:t>
            </a:r>
            <a:r>
              <a:rPr lang="en-IN" sz="1800" dirty="0">
                <a:latin typeface="Times New Roman" panose="02020603050405020304" pitchFamily="18" charset="0"/>
                <a:cs typeface="Times New Roman" panose="02020603050405020304" pitchFamily="18" charset="0"/>
              </a:rPr>
              <a:t> = ''</a:t>
            </a:r>
          </a:p>
          <a:p>
            <a:r>
              <a:rPr lang="en-IN" sz="1800" dirty="0">
                <a:latin typeface="Times New Roman" panose="02020603050405020304" pitchFamily="18" charset="0"/>
                <a:cs typeface="Times New Roman" panose="02020603050405020304" pitchFamily="18" charset="0"/>
              </a:rPr>
              <a:t>    Method = ''</a:t>
            </a:r>
          </a:p>
          <a:p>
            <a:r>
              <a:rPr lang="en-IN" sz="1800" dirty="0">
                <a:latin typeface="Times New Roman" panose="02020603050405020304" pitchFamily="18" charset="0"/>
                <a:cs typeface="Times New Roman" panose="02020603050405020304" pitchFamily="18" charset="0"/>
              </a:rPr>
              <a:t>    txt =''</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Adddata</a:t>
            </a:r>
            <a:r>
              <a:rPr lang="en-IN" sz="1800" dirty="0">
                <a:latin typeface="Times New Roman" panose="02020603050405020304" pitchFamily="18" charset="0"/>
                <a:cs typeface="Times New Roman" panose="02020603050405020304" pitchFamily="18" charset="0"/>
              </a:rPr>
              <a:t> = ''</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ans</a:t>
            </a:r>
            <a:r>
              <a:rPr lang="en-IN" sz="1800" dirty="0">
                <a:latin typeface="Times New Roman" panose="02020603050405020304" pitchFamily="18" charset="0"/>
                <a:cs typeface="Times New Roman" panose="02020603050405020304" pitchFamily="18" charset="0"/>
              </a:rPr>
              <a:t> = ''</a:t>
            </a:r>
          </a:p>
          <a:p>
            <a:r>
              <a:rPr lang="en-IN" sz="1800" dirty="0">
                <a:latin typeface="Times New Roman" panose="02020603050405020304" pitchFamily="18" charset="0"/>
                <a:cs typeface="Times New Roman" panose="02020603050405020304" pitchFamily="18" charset="0"/>
              </a:rPr>
              <a:t>    Time = ''</a:t>
            </a:r>
          </a:p>
          <a:p>
            <a:r>
              <a:rPr lang="en-IN" sz="1800" dirty="0">
                <a:latin typeface="Times New Roman" panose="02020603050405020304" pitchFamily="18" charset="0"/>
                <a:cs typeface="Times New Roman" panose="02020603050405020304" pitchFamily="18" charset="0"/>
              </a:rPr>
              <a:t>    if </a:t>
            </a:r>
            <a:r>
              <a:rPr lang="en-IN" sz="1800" dirty="0" err="1">
                <a:latin typeface="Times New Roman" panose="02020603050405020304" pitchFamily="18" charset="0"/>
                <a:cs typeface="Times New Roman" panose="02020603050405020304" pitchFamily="18" charset="0"/>
              </a:rPr>
              <a:t>request.method</a:t>
            </a:r>
            <a:r>
              <a:rPr lang="en-IN" sz="1800" dirty="0">
                <a:latin typeface="Times New Roman" panose="02020603050405020304" pitchFamily="18" charset="0"/>
                <a:cs typeface="Times New Roman" panose="02020603050405020304" pitchFamily="18" charset="0"/>
              </a:rPr>
              <a:t> == "POST":</a:t>
            </a:r>
          </a:p>
          <a:p>
            <a:r>
              <a:rPr lang="en-IN" sz="1800" dirty="0">
                <a:latin typeface="Times New Roman" panose="02020603050405020304" pitchFamily="18" charset="0"/>
                <a:cs typeface="Times New Roman" panose="02020603050405020304" pitchFamily="18" charset="0"/>
              </a:rPr>
              <a:t>        Entity = </a:t>
            </a:r>
            <a:r>
              <a:rPr lang="en-IN" sz="1800" dirty="0" err="1">
                <a:latin typeface="Times New Roman" panose="02020603050405020304" pitchFamily="18" charset="0"/>
                <a:cs typeface="Times New Roman" panose="02020603050405020304" pitchFamily="18" charset="0"/>
              </a:rPr>
              <a:t>request.POST.get</a:t>
            </a:r>
            <a:r>
              <a:rPr lang="en-IN" sz="1800" dirty="0">
                <a:latin typeface="Times New Roman" panose="02020603050405020304" pitchFamily="18" charset="0"/>
                <a:cs typeface="Times New Roman" panose="02020603050405020304" pitchFamily="18" charset="0"/>
              </a:rPr>
              <a:t>("entity")</a:t>
            </a:r>
          </a:p>
          <a:p>
            <a:r>
              <a:rPr lang="en-IN" sz="1800" dirty="0">
                <a:latin typeface="Times New Roman" panose="02020603050405020304" pitchFamily="18" charset="0"/>
                <a:cs typeface="Times New Roman" panose="02020603050405020304" pitchFamily="18" charset="0"/>
              </a:rPr>
              <a:t>        Year = </a:t>
            </a:r>
            <a:r>
              <a:rPr lang="en-IN" sz="1800" dirty="0" err="1">
                <a:latin typeface="Times New Roman" panose="02020603050405020304" pitchFamily="18" charset="0"/>
                <a:cs typeface="Times New Roman" panose="02020603050405020304" pitchFamily="18" charset="0"/>
              </a:rPr>
              <a:t>request.POST.get</a:t>
            </a:r>
            <a:r>
              <a:rPr lang="en-IN" sz="1800" dirty="0">
                <a:latin typeface="Times New Roman" panose="02020603050405020304" pitchFamily="18" charset="0"/>
                <a:cs typeface="Times New Roman" panose="02020603050405020304" pitchFamily="18" charset="0"/>
              </a:rPr>
              <a:t>("year")</a:t>
            </a:r>
          </a:p>
          <a:p>
            <a:r>
              <a:rPr lang="en-IN" sz="1800" dirty="0">
                <a:latin typeface="Times New Roman" panose="02020603050405020304" pitchFamily="18" charset="0"/>
                <a:cs typeface="Times New Roman" panose="02020603050405020304" pitchFamily="18" charset="0"/>
              </a:rPr>
              <a:t>        Records = </a:t>
            </a:r>
            <a:r>
              <a:rPr lang="en-IN" sz="1800" dirty="0" err="1">
                <a:latin typeface="Times New Roman" panose="02020603050405020304" pitchFamily="18" charset="0"/>
                <a:cs typeface="Times New Roman" panose="02020603050405020304" pitchFamily="18" charset="0"/>
              </a:rPr>
              <a:t>request.POST.get</a:t>
            </a:r>
            <a:r>
              <a:rPr lang="en-IN" sz="1800" dirty="0">
                <a:latin typeface="Times New Roman" panose="02020603050405020304" pitchFamily="18" charset="0"/>
                <a:cs typeface="Times New Roman" panose="02020603050405020304" pitchFamily="18" charset="0"/>
              </a:rPr>
              <a:t>("records")</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Organizationtype</a:t>
            </a:r>
            <a:r>
              <a:rPr lang="en-IN" sz="1800" dirty="0">
                <a:latin typeface="Times New Roman" panose="02020603050405020304" pitchFamily="18" charset="0"/>
                <a:cs typeface="Times New Roman" panose="02020603050405020304" pitchFamily="18" charset="0"/>
              </a:rPr>
              <a:t> = </a:t>
            </a:r>
            <a:r>
              <a:rPr lang="en-IN" sz="1800" dirty="0" err="1">
                <a:latin typeface="Times New Roman" panose="02020603050405020304" pitchFamily="18" charset="0"/>
                <a:cs typeface="Times New Roman" panose="02020603050405020304" pitchFamily="18" charset="0"/>
              </a:rPr>
              <a:t>request.POST.get</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organizationtype</a:t>
            </a:r>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        Method = </a:t>
            </a:r>
            <a:r>
              <a:rPr lang="en-IN" sz="1800" dirty="0" err="1">
                <a:latin typeface="Times New Roman" panose="02020603050405020304" pitchFamily="18" charset="0"/>
                <a:cs typeface="Times New Roman" panose="02020603050405020304" pitchFamily="18" charset="0"/>
              </a:rPr>
              <a:t>request.POST.get</a:t>
            </a:r>
            <a:r>
              <a:rPr lang="en-IN" sz="1800" dirty="0">
                <a:latin typeface="Times New Roman" panose="02020603050405020304" pitchFamily="18" charset="0"/>
                <a:cs typeface="Times New Roman" panose="02020603050405020304" pitchFamily="18" charset="0"/>
              </a:rPr>
              <a:t>("method")</a:t>
            </a:r>
          </a:p>
          <a:p>
            <a:r>
              <a:rPr lang="en-IN" sz="1800" dirty="0">
                <a:latin typeface="Times New Roman" panose="02020603050405020304" pitchFamily="18" charset="0"/>
                <a:cs typeface="Times New Roman" panose="02020603050405020304" pitchFamily="18" charset="0"/>
              </a:rPr>
              <a:t>        txt = </a:t>
            </a:r>
            <a:r>
              <a:rPr lang="en-IN" sz="1800" dirty="0" err="1">
                <a:latin typeface="Times New Roman" panose="02020603050405020304" pitchFamily="18" charset="0"/>
                <a:cs typeface="Times New Roman" panose="02020603050405020304" pitchFamily="18" charset="0"/>
              </a:rPr>
              <a:t>request.POST.get</a:t>
            </a:r>
            <a:r>
              <a:rPr lang="en-IN" sz="1800" dirty="0">
                <a:latin typeface="Times New Roman" panose="02020603050405020304" pitchFamily="18" charset="0"/>
                <a:cs typeface="Times New Roman" panose="02020603050405020304" pitchFamily="18" charset="0"/>
              </a:rPr>
              <a:t>("name")</a:t>
            </a:r>
          </a:p>
          <a:p>
            <a:r>
              <a:rPr lang="en-IN" sz="1800" dirty="0">
                <a:latin typeface="Times New Roman" panose="02020603050405020304" pitchFamily="18" charset="0"/>
                <a:cs typeface="Times New Roman" panose="02020603050405020304" pitchFamily="18" charset="0"/>
              </a:rPr>
              <a:t>        Time = </a:t>
            </a:r>
            <a:r>
              <a:rPr lang="en-IN" sz="1800" dirty="0" err="1">
                <a:latin typeface="Times New Roman" panose="02020603050405020304" pitchFamily="18" charset="0"/>
                <a:cs typeface="Times New Roman" panose="02020603050405020304" pitchFamily="18" charset="0"/>
              </a:rPr>
              <a:t>request.POST.get</a:t>
            </a:r>
            <a:r>
              <a:rPr lang="en-IN" sz="1800" dirty="0">
                <a:latin typeface="Times New Roman" panose="02020603050405020304" pitchFamily="18" charset="0"/>
                <a:cs typeface="Times New Roman" panose="02020603050405020304" pitchFamily="18" charset="0"/>
              </a:rPr>
              <a:t>("time")</a:t>
            </a:r>
          </a:p>
        </p:txBody>
      </p:sp>
    </p:spTree>
    <p:extLst>
      <p:ext uri="{BB962C8B-B14F-4D97-AF65-F5344CB8AC3E}">
        <p14:creationId xmlns:p14="http://schemas.microsoft.com/office/powerpoint/2010/main" val="1535848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91D73F-28B3-6098-3D0A-DF871F8ABD24}"/>
              </a:ext>
            </a:extLst>
          </p:cNvPr>
          <p:cNvSpPr txBox="1"/>
          <p:nvPr/>
        </p:nvSpPr>
        <p:spPr>
          <a:xfrm>
            <a:off x="2786868" y="626643"/>
            <a:ext cx="9903903" cy="5909310"/>
          </a:xfrm>
          <a:prstGeom prst="rect">
            <a:avLst/>
          </a:prstGeom>
          <a:noFill/>
        </p:spPr>
        <p:txBody>
          <a:bodyPr wrap="square">
            <a:spAutoFit/>
          </a:bodyPr>
          <a:lstStyle/>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from </a:t>
            </a:r>
            <a:r>
              <a:rPr lang="en-IN" dirty="0" err="1">
                <a:latin typeface="Times New Roman" panose="02020603050405020304" pitchFamily="18" charset="0"/>
                <a:cs typeface="Times New Roman" panose="02020603050405020304" pitchFamily="18" charset="0"/>
              </a:rPr>
              <a:t>django.db</a:t>
            </a:r>
            <a:r>
              <a:rPr lang="en-IN" dirty="0">
                <a:latin typeface="Times New Roman" panose="02020603050405020304" pitchFamily="18" charset="0"/>
                <a:cs typeface="Times New Roman" panose="02020603050405020304" pitchFamily="18" charset="0"/>
              </a:rPr>
              <a:t> import models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Create your models here.</a:t>
            </a:r>
          </a:p>
          <a:p>
            <a:r>
              <a:rPr lang="en-IN" dirty="0">
                <a:latin typeface="Times New Roman" panose="02020603050405020304" pitchFamily="18" charset="0"/>
                <a:cs typeface="Times New Roman" panose="02020603050405020304" pitchFamily="18" charset="0"/>
              </a:rPr>
              <a:t>class </a:t>
            </a:r>
            <a:r>
              <a:rPr lang="en-IN" dirty="0" err="1">
                <a:latin typeface="Times New Roman" panose="02020603050405020304" pitchFamily="18" charset="0"/>
                <a:cs typeface="Times New Roman" panose="02020603050405020304" pitchFamily="18" charset="0"/>
              </a:rPr>
              <a:t>UserRegister_Model</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models.Model</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name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=50)</a:t>
            </a:r>
          </a:p>
          <a:p>
            <a:r>
              <a:rPr lang="en-IN" dirty="0">
                <a:latin typeface="Times New Roman" panose="02020603050405020304" pitchFamily="18" charset="0"/>
                <a:cs typeface="Times New Roman" panose="02020603050405020304" pitchFamily="18" charset="0"/>
              </a:rPr>
              <a:t>    email = </a:t>
            </a:r>
            <a:r>
              <a:rPr lang="en-IN" dirty="0" err="1">
                <a:latin typeface="Times New Roman" panose="02020603050405020304" pitchFamily="18" charset="0"/>
                <a:cs typeface="Times New Roman" panose="02020603050405020304" pitchFamily="18" charset="0"/>
              </a:rPr>
              <a:t>models.EmailField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=30)</a:t>
            </a:r>
          </a:p>
          <a:p>
            <a:r>
              <a:rPr lang="en-IN" dirty="0">
                <a:latin typeface="Times New Roman" panose="02020603050405020304" pitchFamily="18" charset="0"/>
                <a:cs typeface="Times New Roman" panose="02020603050405020304" pitchFamily="18" charset="0"/>
              </a:rPr>
              <a:t>    password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=10)</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phoneno</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=15)</a:t>
            </a:r>
          </a:p>
          <a:p>
            <a:r>
              <a:rPr lang="en-IN" dirty="0">
                <a:latin typeface="Times New Roman" panose="02020603050405020304" pitchFamily="18" charset="0"/>
                <a:cs typeface="Times New Roman" panose="02020603050405020304" pitchFamily="18" charset="0"/>
              </a:rPr>
              <a:t>    address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=500)</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class </a:t>
            </a:r>
            <a:r>
              <a:rPr lang="en-IN" dirty="0" err="1">
                <a:latin typeface="Times New Roman" panose="02020603050405020304" pitchFamily="18" charset="0"/>
                <a:cs typeface="Times New Roman" panose="02020603050405020304" pitchFamily="18" charset="0"/>
              </a:rPr>
              <a:t>UserAdd_Model</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models.Model</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uregid</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models.ForeignKey</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UserRegister_Model</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entity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=100)</a:t>
            </a:r>
          </a:p>
          <a:p>
            <a:r>
              <a:rPr lang="en-IN" dirty="0">
                <a:latin typeface="Times New Roman" panose="02020603050405020304" pitchFamily="18" charset="0"/>
                <a:cs typeface="Times New Roman" panose="02020603050405020304" pitchFamily="18" charset="0"/>
              </a:rPr>
              <a:t>    year = </a:t>
            </a:r>
            <a:r>
              <a:rPr lang="en-IN" dirty="0" err="1">
                <a:latin typeface="Times New Roman" panose="02020603050405020304" pitchFamily="18" charset="0"/>
                <a:cs typeface="Times New Roman" panose="02020603050405020304" pitchFamily="18" charset="0"/>
              </a:rPr>
              <a:t>models.IntegerField</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records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=1000)</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organizationtype</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=1000)</a:t>
            </a:r>
          </a:p>
          <a:p>
            <a:r>
              <a:rPr lang="en-IN" dirty="0">
                <a:latin typeface="Times New Roman" panose="02020603050405020304" pitchFamily="18" charset="0"/>
                <a:cs typeface="Times New Roman" panose="02020603050405020304" pitchFamily="18" charset="0"/>
              </a:rPr>
              <a:t>    method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=100)</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adddata</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=500)</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attackresult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=500)</a:t>
            </a:r>
          </a:p>
          <a:p>
            <a:r>
              <a:rPr lang="en-IN" dirty="0">
                <a:latin typeface="Times New Roman" panose="02020603050405020304" pitchFamily="18" charset="0"/>
                <a:cs typeface="Times New Roman" panose="02020603050405020304" pitchFamily="18" charset="0"/>
              </a:rPr>
              <a:t>    time = </a:t>
            </a:r>
            <a:r>
              <a:rPr lang="en-IN" dirty="0" err="1">
                <a:latin typeface="Times New Roman" panose="02020603050405020304" pitchFamily="18" charset="0"/>
                <a:cs typeface="Times New Roman" panose="02020603050405020304" pitchFamily="18" charset="0"/>
              </a:rPr>
              <a:t>models.CharField</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=100)</a:t>
            </a:r>
          </a:p>
        </p:txBody>
      </p:sp>
    </p:spTree>
    <p:extLst>
      <p:ext uri="{BB962C8B-B14F-4D97-AF65-F5344CB8AC3E}">
        <p14:creationId xmlns:p14="http://schemas.microsoft.com/office/powerpoint/2010/main" val="333335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C5DDC1-AB67-E071-CDCF-556B5C518801}"/>
              </a:ext>
            </a:extLst>
          </p:cNvPr>
          <p:cNvSpPr txBox="1"/>
          <p:nvPr/>
        </p:nvSpPr>
        <p:spPr>
          <a:xfrm>
            <a:off x="1698211" y="566523"/>
            <a:ext cx="6096000" cy="830997"/>
          </a:xfrm>
          <a:prstGeom prst="rect">
            <a:avLst/>
          </a:prstGeom>
          <a:noFill/>
        </p:spPr>
        <p:txBody>
          <a:bodyPr wrap="square">
            <a:spAutoFit/>
          </a:bodyPr>
          <a:lstStyle/>
          <a:p>
            <a:r>
              <a:rPr lang="en-US" sz="4800" b="1" dirty="0">
                <a:effectLst/>
                <a:latin typeface="Times New Roman" panose="02020603050405020304" pitchFamily="18" charset="0"/>
                <a:ea typeface="Calibri" panose="020F0502020204030204" pitchFamily="34" charset="0"/>
              </a:rPr>
              <a:t>RESULTS:</a:t>
            </a:r>
            <a:endParaRPr lang="en-IN" sz="4800" dirty="0"/>
          </a:p>
        </p:txBody>
      </p:sp>
      <p:pic>
        <p:nvPicPr>
          <p:cNvPr id="4" name="Picture 3">
            <a:extLst>
              <a:ext uri="{FF2B5EF4-FFF2-40B4-BE49-F238E27FC236}">
                <a16:creationId xmlns:a16="http://schemas.microsoft.com/office/drawing/2014/main" id="{C3C904A9-E0FD-6B94-4B22-8EDABA088BC1}"/>
              </a:ext>
            </a:extLst>
          </p:cNvPr>
          <p:cNvPicPr>
            <a:picLocks noChangeAspect="1"/>
          </p:cNvPicPr>
          <p:nvPr/>
        </p:nvPicPr>
        <p:blipFill>
          <a:blip r:embed="rId2"/>
          <a:stretch>
            <a:fillRect/>
          </a:stretch>
        </p:blipFill>
        <p:spPr>
          <a:xfrm>
            <a:off x="5505437" y="38503"/>
            <a:ext cx="6604362" cy="3250584"/>
          </a:xfrm>
          <a:prstGeom prst="rect">
            <a:avLst/>
          </a:prstGeom>
        </p:spPr>
      </p:pic>
      <p:pic>
        <p:nvPicPr>
          <p:cNvPr id="6" name="Picture 5">
            <a:extLst>
              <a:ext uri="{FF2B5EF4-FFF2-40B4-BE49-F238E27FC236}">
                <a16:creationId xmlns:a16="http://schemas.microsoft.com/office/drawing/2014/main" id="{B19646D1-C2BE-B8DF-FA92-85C425B71413}"/>
              </a:ext>
            </a:extLst>
          </p:cNvPr>
          <p:cNvPicPr>
            <a:picLocks noChangeAspect="1"/>
          </p:cNvPicPr>
          <p:nvPr/>
        </p:nvPicPr>
        <p:blipFill>
          <a:blip r:embed="rId3"/>
          <a:stretch>
            <a:fillRect/>
          </a:stretch>
        </p:blipFill>
        <p:spPr>
          <a:xfrm>
            <a:off x="2073603" y="3369754"/>
            <a:ext cx="6734015" cy="3383118"/>
          </a:xfrm>
          <a:prstGeom prst="rect">
            <a:avLst/>
          </a:prstGeom>
        </p:spPr>
      </p:pic>
    </p:spTree>
    <p:extLst>
      <p:ext uri="{BB962C8B-B14F-4D97-AF65-F5344CB8AC3E}">
        <p14:creationId xmlns:p14="http://schemas.microsoft.com/office/powerpoint/2010/main" val="323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523D1-C4C6-BE7D-388F-44C0E31F1480}"/>
              </a:ext>
            </a:extLst>
          </p:cNvPr>
          <p:cNvPicPr>
            <a:picLocks noChangeAspect="1"/>
          </p:cNvPicPr>
          <p:nvPr/>
        </p:nvPicPr>
        <p:blipFill>
          <a:blip r:embed="rId2"/>
          <a:stretch>
            <a:fillRect/>
          </a:stretch>
        </p:blipFill>
        <p:spPr>
          <a:xfrm>
            <a:off x="5329685" y="81963"/>
            <a:ext cx="6771664" cy="3339982"/>
          </a:xfrm>
          <a:prstGeom prst="rect">
            <a:avLst/>
          </a:prstGeom>
        </p:spPr>
      </p:pic>
      <p:pic>
        <p:nvPicPr>
          <p:cNvPr id="4" name="Picture 3">
            <a:extLst>
              <a:ext uri="{FF2B5EF4-FFF2-40B4-BE49-F238E27FC236}">
                <a16:creationId xmlns:a16="http://schemas.microsoft.com/office/drawing/2014/main" id="{6EA70620-20E8-1D0F-AD75-4708B47644C3}"/>
              </a:ext>
            </a:extLst>
          </p:cNvPr>
          <p:cNvPicPr>
            <a:picLocks noChangeAspect="1"/>
          </p:cNvPicPr>
          <p:nvPr/>
        </p:nvPicPr>
        <p:blipFill>
          <a:blip r:embed="rId3"/>
          <a:stretch>
            <a:fillRect/>
          </a:stretch>
        </p:blipFill>
        <p:spPr>
          <a:xfrm>
            <a:off x="1726122" y="3443109"/>
            <a:ext cx="6771663" cy="3332928"/>
          </a:xfrm>
          <a:prstGeom prst="rect">
            <a:avLst/>
          </a:prstGeom>
        </p:spPr>
      </p:pic>
    </p:spTree>
    <p:extLst>
      <p:ext uri="{BB962C8B-B14F-4D97-AF65-F5344CB8AC3E}">
        <p14:creationId xmlns:p14="http://schemas.microsoft.com/office/powerpoint/2010/main" val="18674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D8A65-ACE6-80A2-AB3B-EFC7F40A0E06}"/>
              </a:ext>
            </a:extLst>
          </p:cNvPr>
          <p:cNvPicPr>
            <a:picLocks noChangeAspect="1"/>
          </p:cNvPicPr>
          <p:nvPr/>
        </p:nvPicPr>
        <p:blipFill>
          <a:blip r:embed="rId2"/>
          <a:stretch>
            <a:fillRect/>
          </a:stretch>
        </p:blipFill>
        <p:spPr>
          <a:xfrm>
            <a:off x="5402510" y="98987"/>
            <a:ext cx="6669248" cy="3296414"/>
          </a:xfrm>
          <a:prstGeom prst="rect">
            <a:avLst/>
          </a:prstGeom>
        </p:spPr>
      </p:pic>
      <p:pic>
        <p:nvPicPr>
          <p:cNvPr id="3" name="Picture 2">
            <a:extLst>
              <a:ext uri="{FF2B5EF4-FFF2-40B4-BE49-F238E27FC236}">
                <a16:creationId xmlns:a16="http://schemas.microsoft.com/office/drawing/2014/main" id="{67107E30-5FAE-B410-B070-658C2A034BFB}"/>
              </a:ext>
            </a:extLst>
          </p:cNvPr>
          <p:cNvPicPr>
            <a:picLocks noChangeAspect="1"/>
          </p:cNvPicPr>
          <p:nvPr/>
        </p:nvPicPr>
        <p:blipFill>
          <a:blip r:embed="rId3"/>
          <a:stretch>
            <a:fillRect/>
          </a:stretch>
        </p:blipFill>
        <p:spPr>
          <a:xfrm>
            <a:off x="1503923" y="3429000"/>
            <a:ext cx="6959492" cy="3429000"/>
          </a:xfrm>
          <a:prstGeom prst="rect">
            <a:avLst/>
          </a:prstGeom>
        </p:spPr>
      </p:pic>
    </p:spTree>
    <p:extLst>
      <p:ext uri="{BB962C8B-B14F-4D97-AF65-F5344CB8AC3E}">
        <p14:creationId xmlns:p14="http://schemas.microsoft.com/office/powerpoint/2010/main" val="2022072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948CF-A908-E25A-37E1-F9DB1BFA89F9}"/>
              </a:ext>
            </a:extLst>
          </p:cNvPr>
          <p:cNvPicPr>
            <a:picLocks noChangeAspect="1"/>
          </p:cNvPicPr>
          <p:nvPr/>
        </p:nvPicPr>
        <p:blipFill>
          <a:blip r:embed="rId2"/>
          <a:stretch>
            <a:fillRect/>
          </a:stretch>
        </p:blipFill>
        <p:spPr>
          <a:xfrm>
            <a:off x="5302933" y="83386"/>
            <a:ext cx="6804758" cy="3345614"/>
          </a:xfrm>
          <a:prstGeom prst="rect">
            <a:avLst/>
          </a:prstGeom>
        </p:spPr>
      </p:pic>
      <p:pic>
        <p:nvPicPr>
          <p:cNvPr id="7" name="Picture 6">
            <a:extLst>
              <a:ext uri="{FF2B5EF4-FFF2-40B4-BE49-F238E27FC236}">
                <a16:creationId xmlns:a16="http://schemas.microsoft.com/office/drawing/2014/main" id="{7456D1BE-FBEA-C5E3-8797-B621525CAF24}"/>
              </a:ext>
            </a:extLst>
          </p:cNvPr>
          <p:cNvPicPr>
            <a:picLocks noChangeAspect="1"/>
          </p:cNvPicPr>
          <p:nvPr/>
        </p:nvPicPr>
        <p:blipFill>
          <a:blip r:embed="rId3"/>
          <a:stretch>
            <a:fillRect/>
          </a:stretch>
        </p:blipFill>
        <p:spPr>
          <a:xfrm>
            <a:off x="1543574" y="3446459"/>
            <a:ext cx="6946085" cy="3411542"/>
          </a:xfrm>
          <a:prstGeom prst="rect">
            <a:avLst/>
          </a:prstGeom>
        </p:spPr>
      </p:pic>
    </p:spTree>
    <p:extLst>
      <p:ext uri="{BB962C8B-B14F-4D97-AF65-F5344CB8AC3E}">
        <p14:creationId xmlns:p14="http://schemas.microsoft.com/office/powerpoint/2010/main" val="4275491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19B3-0067-08E3-F774-82405D87BD35}"/>
              </a:ext>
            </a:extLst>
          </p:cNvPr>
          <p:cNvSpPr>
            <a:spLocks noGrp="1"/>
          </p:cNvSpPr>
          <p:nvPr>
            <p:ph type="title"/>
          </p:nvPr>
        </p:nvSpPr>
        <p:spPr>
          <a:xfrm>
            <a:off x="2044335" y="607332"/>
            <a:ext cx="8911687" cy="1280890"/>
          </a:xfrm>
        </p:spPr>
        <p:txBody>
          <a:bodyPr>
            <a:normAutofit/>
          </a:bodyPr>
          <a:lstStyle/>
          <a:p>
            <a:r>
              <a:rPr lang="en-US" sz="4800" b="1" dirty="0">
                <a:effectLst/>
                <a:latin typeface="Times New Roman" panose="02020603050405020304" pitchFamily="18" charset="0"/>
                <a:ea typeface="Calibri" panose="020F0502020204030204" pitchFamily="34" charset="0"/>
              </a:rPr>
              <a:t>CONCLUSION</a:t>
            </a:r>
            <a:endParaRPr lang="en-IN" sz="4800" dirty="0"/>
          </a:p>
        </p:txBody>
      </p:sp>
      <p:sp>
        <p:nvSpPr>
          <p:cNvPr id="3" name="Content Placeholder 2">
            <a:extLst>
              <a:ext uri="{FF2B5EF4-FFF2-40B4-BE49-F238E27FC236}">
                <a16:creationId xmlns:a16="http://schemas.microsoft.com/office/drawing/2014/main" id="{EFBA92C1-56AD-797A-77AD-7D0188C9D7B0}"/>
              </a:ext>
            </a:extLst>
          </p:cNvPr>
          <p:cNvSpPr>
            <a:spLocks noGrp="1"/>
          </p:cNvSpPr>
          <p:nvPr>
            <p:ph idx="1"/>
          </p:nvPr>
        </p:nvSpPr>
        <p:spPr>
          <a:xfrm>
            <a:off x="2589212" y="2133600"/>
            <a:ext cx="8366810" cy="3777622"/>
          </a:xfrm>
        </p:spPr>
        <p:txBody>
          <a:bodyPr>
            <a:noAutofit/>
          </a:bodyPr>
          <a:lstStyle/>
          <a:p>
            <a:pPr marL="0" indent="0" algn="just">
              <a:buNone/>
            </a:pPr>
            <a:r>
              <a:rPr lang="en-US" sz="2400" dirty="0">
                <a:effectLst/>
                <a:latin typeface="Times New Roman" panose="02020603050405020304" pitchFamily="18" charset="0"/>
                <a:ea typeface="Calibri" panose="020F0502020204030204" pitchFamily="34" charset="0"/>
              </a:rPr>
              <a:t>We analyzed a hacking breach dataset from the points of view of the incidents inter-arrival time and the breach size, and showed that they both should be modeled by stochastic processes rather than distributions. The statistical models developed in this </a:t>
            </a:r>
            <a:r>
              <a:rPr lang="en-US" sz="2400" dirty="0">
                <a:latin typeface="Times New Roman" panose="02020603050405020304" pitchFamily="18" charset="0"/>
                <a:ea typeface="Calibri" panose="020F0502020204030204" pitchFamily="34" charset="0"/>
              </a:rPr>
              <a:t>project</a:t>
            </a:r>
            <a:r>
              <a:rPr lang="en-US" sz="2400" dirty="0">
                <a:effectLst/>
                <a:latin typeface="Times New Roman" panose="02020603050405020304" pitchFamily="18" charset="0"/>
                <a:ea typeface="Calibri" panose="020F0502020204030204" pitchFamily="34" charset="0"/>
              </a:rPr>
              <a:t> show satisfactory fitting and prediction accuracies.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196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8A4E-C0E4-55CF-0286-487E3E20B422}"/>
              </a:ext>
            </a:extLst>
          </p:cNvPr>
          <p:cNvSpPr>
            <a:spLocks noGrp="1"/>
          </p:cNvSpPr>
          <p:nvPr>
            <p:ph type="title"/>
          </p:nvPr>
        </p:nvSpPr>
        <p:spPr>
          <a:xfrm>
            <a:off x="2988036" y="590244"/>
            <a:ext cx="8911687" cy="1280890"/>
          </a:xfrm>
        </p:spPr>
        <p:txBody>
          <a:bodyPr>
            <a:normAutofit/>
          </a:bodyPr>
          <a:lstStyle/>
          <a:p>
            <a:r>
              <a:rPr lang="en-US" sz="4800" b="1" dirty="0">
                <a:latin typeface="Times New Roman" panose="02020603050405020304" pitchFamily="18" charset="0"/>
                <a:cs typeface="Times New Roman" panose="02020603050405020304" pitchFamily="18" charset="0"/>
              </a:rPr>
              <a:t>ABSTRACT</a:t>
            </a:r>
            <a:endParaRPr lang="en-IN" sz="4800" dirty="0"/>
          </a:p>
        </p:txBody>
      </p:sp>
      <p:sp>
        <p:nvSpPr>
          <p:cNvPr id="3" name="Content Placeholder 2">
            <a:extLst>
              <a:ext uri="{FF2B5EF4-FFF2-40B4-BE49-F238E27FC236}">
                <a16:creationId xmlns:a16="http://schemas.microsoft.com/office/drawing/2014/main" id="{4F3181A3-834B-F9E9-35E5-32F11DC8C69C}"/>
              </a:ext>
            </a:extLst>
          </p:cNvPr>
          <p:cNvSpPr>
            <a:spLocks noGrp="1"/>
          </p:cNvSpPr>
          <p:nvPr>
            <p:ph idx="1"/>
          </p:nvPr>
        </p:nvSpPr>
        <p:spPr>
          <a:xfrm>
            <a:off x="1320800" y="1027289"/>
            <a:ext cx="10183812" cy="3777622"/>
          </a:xfrm>
        </p:spPr>
        <p:txBody>
          <a:bodyPr>
            <a:noAutofit/>
          </a:bodyPr>
          <a:lstStyle/>
          <a:p>
            <a:pPr marL="393192" indent="0" algn="just" rtl="0" eaLnBrk="1" latinLnBrk="0" hangingPunct="1">
              <a:spcBef>
                <a:spcPts val="1000"/>
              </a:spcBef>
              <a:spcAft>
                <a:spcPts val="0"/>
              </a:spcAft>
              <a:buClr>
                <a:srgbClr val="5FCBEF"/>
              </a:buClr>
              <a:buSzPct val="80000"/>
              <a:buNone/>
            </a:pPr>
            <a:endParaRPr lang="en-US" sz="2400" b="0" i="0" kern="1200" spc="0" baseline="0" dirty="0">
              <a:ln>
                <a:noFill/>
              </a:ln>
              <a:solidFill>
                <a:srgbClr val="404040"/>
              </a:solidFill>
              <a:effectLst/>
              <a:latin typeface="Times New Roman" panose="02020603050405020304" pitchFamily="18" charset="0"/>
              <a:cs typeface="Times New Roman" panose="02020603050405020304" pitchFamily="18" charset="0"/>
            </a:endParaRPr>
          </a:p>
          <a:p>
            <a:pPr marL="740664" indent="-347472" algn="just"/>
            <a:r>
              <a:rPr lang="en-US" sz="2400" b="0" i="0" kern="1200" spc="0" baseline="0" dirty="0">
                <a:ln>
                  <a:noFill/>
                </a:ln>
                <a:solidFill>
                  <a:srgbClr val="404040"/>
                </a:solidFill>
                <a:effectLst/>
                <a:latin typeface="Times New Roman" panose="02020603050405020304" pitchFamily="18" charset="0"/>
                <a:cs typeface="Times New Roman" panose="02020603050405020304" pitchFamily="18" charset="0"/>
              </a:rPr>
              <a:t>Analyzing cyber incident data sets is crucial for understanding the evolving threat landscape.</a:t>
            </a:r>
            <a:endParaRPr lang="en-IN" sz="2400" dirty="0">
              <a:effectLst/>
              <a:latin typeface="Times New Roman" panose="02020603050405020304" pitchFamily="18" charset="0"/>
              <a:cs typeface="Times New Roman" panose="02020603050405020304" pitchFamily="18" charset="0"/>
            </a:endParaRPr>
          </a:p>
          <a:p>
            <a:pPr marL="740664" indent="-347472" algn="just" rtl="0" eaLnBrk="1" latinLnBrk="0" hangingPunct="1">
              <a:spcBef>
                <a:spcPts val="1000"/>
              </a:spcBef>
              <a:spcAft>
                <a:spcPts val="0"/>
              </a:spcAft>
            </a:pPr>
            <a:r>
              <a:rPr lang="en-US" sz="2400" b="0" i="0" kern="1200" spc="0" baseline="0" dirty="0">
                <a:ln>
                  <a:noFill/>
                </a:ln>
                <a:solidFill>
                  <a:srgbClr val="404040"/>
                </a:solidFill>
                <a:effectLst/>
                <a:latin typeface="Times New Roman" panose="02020603050405020304" pitchFamily="18" charset="0"/>
                <a:cs typeface="Times New Roman" panose="02020603050405020304" pitchFamily="18" charset="0"/>
              </a:rPr>
              <a:t>The project focuses on a breach incident data set covering 12 years (2005-2017) of cyber hacking activities, including malware attacks.</a:t>
            </a:r>
            <a:endParaRPr lang="en-IN" sz="2400" dirty="0">
              <a:effectLst/>
              <a:latin typeface="Times New Roman" panose="02020603050405020304" pitchFamily="18" charset="0"/>
              <a:cs typeface="Times New Roman" panose="02020603050405020304" pitchFamily="18" charset="0"/>
            </a:endParaRPr>
          </a:p>
          <a:p>
            <a:pPr marL="740664" indent="-347472" algn="just" rtl="0" eaLnBrk="1" latinLnBrk="0" hangingPunct="1">
              <a:spcBef>
                <a:spcPts val="1000"/>
              </a:spcBef>
              <a:spcAft>
                <a:spcPts val="0"/>
              </a:spcAft>
            </a:pPr>
            <a:r>
              <a:rPr lang="en-US" sz="2400" b="0" i="0" kern="1200" spc="0" baseline="0" dirty="0">
                <a:ln>
                  <a:noFill/>
                </a:ln>
                <a:solidFill>
                  <a:srgbClr val="404040"/>
                </a:solidFill>
                <a:effectLst/>
                <a:latin typeface="Times New Roman" panose="02020603050405020304" pitchFamily="18" charset="0"/>
                <a:cs typeface="Times New Roman" panose="02020603050405020304" pitchFamily="18" charset="0"/>
              </a:rPr>
              <a:t>The study challenges existing findings in the literature by suggesting that both hacking breach incident inter-arrival times and breach sizes should be modeled using stochastic processes rather than distributions due to the presence of autocorrelations.</a:t>
            </a:r>
            <a:endParaRPr lang="en-IN" sz="2400" dirty="0">
              <a:effectLst/>
              <a:latin typeface="Times New Roman" panose="02020603050405020304" pitchFamily="18" charset="0"/>
              <a:cs typeface="Times New Roman" panose="02020603050405020304" pitchFamily="18" charset="0"/>
            </a:endParaRPr>
          </a:p>
          <a:p>
            <a:pPr marL="740664" indent="-347472" algn="just" rtl="0" eaLnBrk="1" latinLnBrk="0" hangingPunct="1">
              <a:spcBef>
                <a:spcPts val="1000"/>
              </a:spcBef>
              <a:spcAft>
                <a:spcPts val="0"/>
              </a:spcAft>
            </a:pPr>
            <a:r>
              <a:rPr lang="en-US" sz="2400" b="0" i="0" kern="1200" spc="0" baseline="0" dirty="0">
                <a:ln>
                  <a:noFill/>
                </a:ln>
                <a:solidFill>
                  <a:srgbClr val="404040"/>
                </a:solidFill>
                <a:effectLst/>
                <a:latin typeface="Times New Roman" panose="02020603050405020304" pitchFamily="18" charset="0"/>
                <a:cs typeface="Times New Roman" panose="02020603050405020304" pitchFamily="18" charset="0"/>
              </a:rPr>
              <a:t>Qualitative and quantitative trend analyses are conducted on the data set to gain deeper insights into the evolution of hacking breach incidents.</a:t>
            </a:r>
            <a:endParaRPr lang="en-IN" sz="2400" dirty="0">
              <a:effectLst/>
              <a:latin typeface="Times New Roman" panose="02020603050405020304" pitchFamily="18" charset="0"/>
              <a:cs typeface="Times New Roman" panose="02020603050405020304" pitchFamily="18" charset="0"/>
            </a:endParaRPr>
          </a:p>
          <a:p>
            <a:pPr marL="740664" indent="-347472" algn="just" rtl="0" eaLnBrk="1" latinLnBrk="0" hangingPunct="1">
              <a:spcBef>
                <a:spcPts val="1000"/>
              </a:spcBef>
              <a:spcAft>
                <a:spcPts val="0"/>
              </a:spcAft>
            </a:pPr>
            <a:r>
              <a:rPr lang="en-US" sz="2400" b="0" i="0" kern="1200" spc="0" baseline="0" dirty="0">
                <a:ln>
                  <a:noFill/>
                </a:ln>
                <a:solidFill>
                  <a:srgbClr val="404040"/>
                </a:solidFill>
                <a:effectLst/>
                <a:latin typeface="Times New Roman" panose="02020603050405020304" pitchFamily="18" charset="0"/>
                <a:cs typeface="Times New Roman" panose="02020603050405020304" pitchFamily="18" charset="0"/>
              </a:rPr>
              <a:t>The analysis reveals cybersecurity insights, such as the increasing frequency of cyber hacks but no corresponding increase in the magnitude of damage caused.</a:t>
            </a:r>
            <a:endParaRPr lang="en-IN" sz="2400" dirty="0">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367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CDF348-BA27-7BE5-0236-D184EEDD9E39}"/>
              </a:ext>
            </a:extLst>
          </p:cNvPr>
          <p:cNvSpPr txBox="1"/>
          <p:nvPr/>
        </p:nvSpPr>
        <p:spPr>
          <a:xfrm>
            <a:off x="2032000" y="587494"/>
            <a:ext cx="6096000" cy="830997"/>
          </a:xfrm>
          <a:prstGeom prst="rect">
            <a:avLst/>
          </a:prstGeom>
          <a:noFill/>
        </p:spPr>
        <p:txBody>
          <a:bodyPr wrap="square">
            <a:spAutoFit/>
          </a:bodyPr>
          <a:lstStyle/>
          <a:p>
            <a:r>
              <a:rPr lang="en-US" sz="4800" b="1" dirty="0">
                <a:effectLst/>
                <a:latin typeface="Times New Roman" panose="02020603050405020304" pitchFamily="18" charset="0"/>
                <a:ea typeface="Calibri" panose="020F0502020204030204" pitchFamily="34" charset="0"/>
              </a:rPr>
              <a:t>FUTURE SCOPE:</a:t>
            </a:r>
            <a:endParaRPr lang="en-IN" sz="4800" dirty="0"/>
          </a:p>
        </p:txBody>
      </p:sp>
      <p:sp>
        <p:nvSpPr>
          <p:cNvPr id="4" name="TextBox 3">
            <a:extLst>
              <a:ext uri="{FF2B5EF4-FFF2-40B4-BE49-F238E27FC236}">
                <a16:creationId xmlns:a16="http://schemas.microsoft.com/office/drawing/2014/main" id="{36897BC6-8D05-B879-13C8-779C86FE2E40}"/>
              </a:ext>
            </a:extLst>
          </p:cNvPr>
          <p:cNvSpPr txBox="1"/>
          <p:nvPr/>
        </p:nvSpPr>
        <p:spPr>
          <a:xfrm>
            <a:off x="3047300" y="2281129"/>
            <a:ext cx="7665441" cy="3046988"/>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T</a:t>
            </a:r>
            <a:r>
              <a:rPr lang="en-US" sz="2400" b="0" i="0" dirty="0">
                <a:effectLst/>
                <a:latin typeface="Times New Roman" panose="02020603050405020304" pitchFamily="18" charset="0"/>
                <a:cs typeface="Times New Roman" panose="02020603050405020304" pitchFamily="18" charset="0"/>
              </a:rPr>
              <a:t>he future of modeling and predicting cyber hacking breaches holds great potential with advancements in machine learning, behavioral analytics, IoT, cloud security, and quantum computing threats. As the cybersecurity landscape evolves, predictive models will play a crucial role in enhancing threat detection and prevention. Collaboration, compliance, and ethical considerations will also be significant factors in shaping this field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668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7B83CC-CFF2-8960-5129-5E1C549CEE9E}"/>
              </a:ext>
            </a:extLst>
          </p:cNvPr>
          <p:cNvSpPr txBox="1"/>
          <p:nvPr/>
        </p:nvSpPr>
        <p:spPr>
          <a:xfrm>
            <a:off x="1798320" y="470674"/>
            <a:ext cx="6096000" cy="830997"/>
          </a:xfrm>
          <a:prstGeom prst="rect">
            <a:avLst/>
          </a:prstGeom>
          <a:noFill/>
        </p:spPr>
        <p:txBody>
          <a:bodyPr wrap="square">
            <a:spAutoFit/>
          </a:bodyPr>
          <a:lstStyle/>
          <a:p>
            <a:r>
              <a:rPr lang="en-US" sz="4800" b="1" dirty="0">
                <a:effectLst/>
                <a:latin typeface="Times New Roman" panose="02020603050405020304" pitchFamily="18" charset="0"/>
                <a:ea typeface="Calibri" panose="020F0502020204030204" pitchFamily="34" charset="0"/>
              </a:rPr>
              <a:t>REFERENCES:</a:t>
            </a:r>
            <a:endParaRPr lang="en-IN" sz="4800" dirty="0"/>
          </a:p>
        </p:txBody>
      </p:sp>
      <p:sp>
        <p:nvSpPr>
          <p:cNvPr id="7" name="TextBox 6">
            <a:extLst>
              <a:ext uri="{FF2B5EF4-FFF2-40B4-BE49-F238E27FC236}">
                <a16:creationId xmlns:a16="http://schemas.microsoft.com/office/drawing/2014/main" id="{5811CB78-D01D-B5FA-5F83-462F4A1D3760}"/>
              </a:ext>
            </a:extLst>
          </p:cNvPr>
          <p:cNvSpPr txBox="1"/>
          <p:nvPr/>
        </p:nvSpPr>
        <p:spPr>
          <a:xfrm>
            <a:off x="1554480" y="1301671"/>
            <a:ext cx="10383520" cy="5249514"/>
          </a:xfrm>
          <a:prstGeom prst="rect">
            <a:avLst/>
          </a:prstGeom>
          <a:noFill/>
        </p:spPr>
        <p:txBody>
          <a:bodyPr wrap="square">
            <a:spAutoFit/>
          </a:bodyPr>
          <a:lstStyle/>
          <a:p>
            <a:pPr algn="just">
              <a:lnSpc>
                <a:spcPct val="150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 P. R. Clearinghouse, “Privacy rights clearinghouse’s chronology of data breaches.” https://www.privacyrights.org/data-breaches, Last accessed on November 9, 2017.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 I. T. R. Center, “http://www.idtheftcenter.org/2016databreaches.html.”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[3] C. R. Center, “Cybersecurity incidents.” https://www.opm.gov/ cybersecurity/cybersecurity-incidents/, Last accessed on November 9, 2017.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[4] I. Security, “https://www.ibm.com/security/data-breach/index.html.”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[5] N. . C. C. Study, “https://netdiligence.com/wp-content/uploads/2016/10/ P02 NetDiligence-2016-Cyber-Claims-Study-ONLINE.pdf.”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[6] M. Eling and W. Schnell, “What do we know about cyber risk and cyber risk insurance?,” The Journal of Risk Finance, vol. 17, no. 5, pp. 474– 491, 2016.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[7] 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Maillart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D.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Sornette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“Heavy-tailed distribution of cyber-risks,” The European Physical Journal B-Condensed Matter and Complex Systems, vol. 75, no. 3, pp. 357–364, 2010.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71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CCCDC-D2DE-A5BB-66FE-BC182908E6BD}"/>
              </a:ext>
            </a:extLst>
          </p:cNvPr>
          <p:cNvSpPr txBox="1"/>
          <p:nvPr/>
        </p:nvSpPr>
        <p:spPr>
          <a:xfrm>
            <a:off x="1963956" y="625430"/>
            <a:ext cx="6096000" cy="830997"/>
          </a:xfrm>
          <a:prstGeom prst="rect">
            <a:avLst/>
          </a:prstGeom>
          <a:noFill/>
        </p:spPr>
        <p:txBody>
          <a:bodyPr wrap="square">
            <a:spAutoFit/>
          </a:bodyPr>
          <a:lstStyle/>
          <a:p>
            <a:r>
              <a:rPr lang="en-US" sz="4800" b="1" dirty="0">
                <a:effectLst/>
                <a:latin typeface="Times New Roman" panose="02020603050405020304" pitchFamily="18" charset="0"/>
                <a:ea typeface="Calibri" panose="020F0502020204030204" pitchFamily="34" charset="0"/>
              </a:rPr>
              <a:t>GITHUB LINK:</a:t>
            </a:r>
            <a:endParaRPr lang="en-IN" sz="4800" dirty="0"/>
          </a:p>
        </p:txBody>
      </p:sp>
      <p:sp>
        <p:nvSpPr>
          <p:cNvPr id="5" name="TextBox 4">
            <a:extLst>
              <a:ext uri="{FF2B5EF4-FFF2-40B4-BE49-F238E27FC236}">
                <a16:creationId xmlns:a16="http://schemas.microsoft.com/office/drawing/2014/main" id="{CE5498F1-A3A9-9C8B-1DEA-A6D639A3386C}"/>
              </a:ext>
            </a:extLst>
          </p:cNvPr>
          <p:cNvSpPr txBox="1"/>
          <p:nvPr/>
        </p:nvSpPr>
        <p:spPr>
          <a:xfrm>
            <a:off x="3826312" y="2409493"/>
            <a:ext cx="7294880" cy="830997"/>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https://github.com/venkatasairao/MODELING-AND-PREDICTING-CYBER-HACKING-BREACHES</a:t>
            </a:r>
          </a:p>
        </p:txBody>
      </p:sp>
    </p:spTree>
    <p:extLst>
      <p:ext uri="{BB962C8B-B14F-4D97-AF65-F5344CB8AC3E}">
        <p14:creationId xmlns:p14="http://schemas.microsoft.com/office/powerpoint/2010/main" val="1422483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00D5-8D96-337E-0124-B2B2CCE16E37}"/>
              </a:ext>
            </a:extLst>
          </p:cNvPr>
          <p:cNvSpPr>
            <a:spLocks noGrp="1"/>
          </p:cNvSpPr>
          <p:nvPr>
            <p:ph type="title"/>
          </p:nvPr>
        </p:nvSpPr>
        <p:spPr>
          <a:xfrm>
            <a:off x="-110564" y="2766218"/>
            <a:ext cx="12415014" cy="1325563"/>
          </a:xfrm>
        </p:spPr>
        <p:txBody>
          <a:bodyPr>
            <a:noAutofit/>
          </a:bodyPr>
          <a:lstStyle/>
          <a:p>
            <a:pPr algn="ctr"/>
            <a:r>
              <a:rPr lang="en-US" sz="9600" dirty="0">
                <a:latin typeface="Algerian" panose="04020705040A02060702" pitchFamily="82" charset="0"/>
              </a:rPr>
              <a:t>Thank you..!</a:t>
            </a:r>
            <a:endParaRPr lang="en-IN" sz="9600" dirty="0">
              <a:latin typeface="Algerian" panose="04020705040A02060702" pitchFamily="82" charset="0"/>
            </a:endParaRPr>
          </a:p>
        </p:txBody>
      </p:sp>
      <p:sp>
        <p:nvSpPr>
          <p:cNvPr id="3" name="Content Placeholder 2">
            <a:extLst>
              <a:ext uri="{FF2B5EF4-FFF2-40B4-BE49-F238E27FC236}">
                <a16:creationId xmlns:a16="http://schemas.microsoft.com/office/drawing/2014/main" id="{2B6C88ED-F123-E044-9DED-D7591CF3E771}"/>
              </a:ext>
            </a:extLst>
          </p:cNvPr>
          <p:cNvSpPr>
            <a:spLocks noGrp="1"/>
          </p:cNvSpPr>
          <p:nvPr>
            <p:ph idx="1"/>
          </p:nvPr>
        </p:nvSpPr>
        <p:spPr>
          <a:xfrm>
            <a:off x="390525" y="7092950"/>
            <a:ext cx="10515600" cy="4351338"/>
          </a:xfrm>
        </p:spPr>
        <p:txBody>
          <a:bodyPr/>
          <a:lstStyle/>
          <a:p>
            <a:endParaRPr lang="en-IN" dirty="0"/>
          </a:p>
        </p:txBody>
      </p:sp>
      <p:pic>
        <p:nvPicPr>
          <p:cNvPr id="5122" name="Picture 2" descr="Sugar Fix Style">
            <a:extLst>
              <a:ext uri="{FF2B5EF4-FFF2-40B4-BE49-F238E27FC236}">
                <a16:creationId xmlns:a16="http://schemas.microsoft.com/office/drawing/2014/main" id="{D726E017-4B22-FE8C-68FA-53BD50564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38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37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E9E8-0820-69F6-3BE7-A862EA25C939}"/>
              </a:ext>
            </a:extLst>
          </p:cNvPr>
          <p:cNvSpPr>
            <a:spLocks noGrp="1"/>
          </p:cNvSpPr>
          <p:nvPr>
            <p:ph type="title"/>
          </p:nvPr>
        </p:nvSpPr>
        <p:spPr>
          <a:xfrm>
            <a:off x="3077270" y="581335"/>
            <a:ext cx="9682153" cy="1665499"/>
          </a:xfrm>
        </p:spPr>
        <p:txBody>
          <a:bodyPr>
            <a:normAutofit/>
          </a:bodyPr>
          <a:lstStyle/>
          <a:p>
            <a:pPr algn="ctr"/>
            <a:r>
              <a:rPr lang="en-US" sz="4800" b="1" dirty="0">
                <a:latin typeface="Times New Roman" panose="02020603050405020304" pitchFamily="18" charset="0"/>
                <a:cs typeface="Times New Roman" panose="02020603050405020304" pitchFamily="18" charset="0"/>
              </a:rPr>
              <a:t>INTRODUCTION</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E52A55-029B-05E8-A4AC-35047EA5D102}"/>
              </a:ext>
            </a:extLst>
          </p:cNvPr>
          <p:cNvSpPr>
            <a:spLocks noGrp="1"/>
          </p:cNvSpPr>
          <p:nvPr>
            <p:ph idx="1"/>
          </p:nvPr>
        </p:nvSpPr>
        <p:spPr>
          <a:xfrm>
            <a:off x="3803902" y="1755128"/>
            <a:ext cx="8228891" cy="5999388"/>
          </a:xfrm>
        </p:spPr>
        <p:txBody>
          <a:bodyPr>
            <a:noAutofit/>
          </a:bodyPr>
          <a:lstStyle/>
          <a:p>
            <a:pPr algn="just"/>
            <a:r>
              <a:rPr lang="en-US" sz="2400" dirty="0">
                <a:latin typeface="Times New Roman" panose="02020603050405020304" pitchFamily="18" charset="0"/>
                <a:cs typeface="Times New Roman" panose="02020603050405020304" pitchFamily="18" charset="0"/>
              </a:rPr>
              <a:t> Society's reliance on technology and digital communication has increased.</a:t>
            </a:r>
          </a:p>
          <a:p>
            <a:pPr algn="just"/>
            <a:r>
              <a:rPr lang="en-US" sz="2400" dirty="0">
                <a:latin typeface="Times New Roman" panose="02020603050405020304" pitchFamily="18" charset="0"/>
                <a:cs typeface="Times New Roman" panose="02020603050405020304" pitchFamily="18" charset="0"/>
              </a:rPr>
              <a:t> This has resulted in a rise in cyber attacks and data breaches.</a:t>
            </a:r>
          </a:p>
          <a:p>
            <a:pPr algn="just"/>
            <a:r>
              <a:rPr lang="en-US" sz="2400" dirty="0">
                <a:latin typeface="Times New Roman" panose="02020603050405020304" pitchFamily="18" charset="0"/>
                <a:cs typeface="Times New Roman" panose="02020603050405020304" pitchFamily="18" charset="0"/>
              </a:rPr>
              <a:t> Cyber attacks involve exploiting vulnerabilities to gain unauthorized access or cause damage.</a:t>
            </a:r>
          </a:p>
          <a:p>
            <a:pPr algn="just"/>
            <a:r>
              <a:rPr lang="en-US" sz="2400" dirty="0">
                <a:latin typeface="Times New Roman" panose="02020603050405020304" pitchFamily="18" charset="0"/>
                <a:cs typeface="Times New Roman" panose="02020603050405020304" pitchFamily="18" charset="0"/>
              </a:rPr>
              <a:t> Data breaches involve unauthorized access or theft of sensitive information.</a:t>
            </a:r>
          </a:p>
          <a:p>
            <a:pPr algn="just"/>
            <a:r>
              <a:rPr lang="en-US" sz="2400" dirty="0">
                <a:latin typeface="Times New Roman" panose="02020603050405020304" pitchFamily="18" charset="0"/>
                <a:cs typeface="Times New Roman" panose="02020603050405020304" pitchFamily="18" charset="0"/>
              </a:rPr>
              <a:t> These incidents can lead to financial losses, reputational damage, and legal consequences.</a:t>
            </a:r>
          </a:p>
          <a:p>
            <a:pPr algn="just"/>
            <a:r>
              <a:rPr lang="en-US" sz="2400" dirty="0">
                <a:latin typeface="Times New Roman" panose="02020603050405020304" pitchFamily="18" charset="0"/>
                <a:cs typeface="Times New Roman" panose="02020603050405020304" pitchFamily="18" charset="0"/>
              </a:rPr>
              <a:t> Effective cybersecurity measures are necessary to mitigate the risks associated with cyber attacks and data breaches.</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0E0F38B-23D5-38BD-782B-E174A876332F}"/>
              </a:ext>
            </a:extLst>
          </p:cNvPr>
          <p:cNvPicPr>
            <a:picLocks noChangeAspect="1"/>
          </p:cNvPicPr>
          <p:nvPr/>
        </p:nvPicPr>
        <p:blipFill>
          <a:blip r:embed="rId2"/>
          <a:stretch>
            <a:fillRect/>
          </a:stretch>
        </p:blipFill>
        <p:spPr>
          <a:xfrm>
            <a:off x="159207" y="1635629"/>
            <a:ext cx="3570988" cy="2481767"/>
          </a:xfrm>
          <a:prstGeom prst="rect">
            <a:avLst/>
          </a:prstGeom>
        </p:spPr>
      </p:pic>
    </p:spTree>
    <p:extLst>
      <p:ext uri="{BB962C8B-B14F-4D97-AF65-F5344CB8AC3E}">
        <p14:creationId xmlns:p14="http://schemas.microsoft.com/office/powerpoint/2010/main" val="2709912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5ED1-AC3D-7DDB-5E0A-30CB5DE7044C}"/>
              </a:ext>
            </a:extLst>
          </p:cNvPr>
          <p:cNvSpPr>
            <a:spLocks noGrp="1"/>
          </p:cNvSpPr>
          <p:nvPr>
            <p:ph type="title"/>
          </p:nvPr>
        </p:nvSpPr>
        <p:spPr>
          <a:xfrm>
            <a:off x="580862" y="539445"/>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EXISTING SYSTEM</a:t>
            </a:r>
            <a:endParaRPr lang="en-IN" sz="48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A2DD7E6-81EA-F557-6E88-5E3D469F82E9}"/>
              </a:ext>
            </a:extLst>
          </p:cNvPr>
          <p:cNvSpPr>
            <a:spLocks noGrp="1"/>
          </p:cNvSpPr>
          <p:nvPr>
            <p:ph idx="1"/>
          </p:nvPr>
        </p:nvSpPr>
        <p:spPr>
          <a:xfrm>
            <a:off x="1761582" y="1563005"/>
            <a:ext cx="10289823" cy="5379662"/>
          </a:xfrm>
        </p:spPr>
        <p:txBody>
          <a:bodyPr>
            <a:noAutofit/>
          </a:bodyPr>
          <a:lstStyle/>
          <a:p>
            <a:pPr algn="just"/>
            <a:r>
              <a:rPr lang="en-US" sz="2400" dirty="0">
                <a:effectLst/>
                <a:latin typeface="Times New Roman" panose="02020603050405020304" pitchFamily="18" charset="0"/>
                <a:ea typeface="Calibri" panose="020F0502020204030204" pitchFamily="34" charset="0"/>
              </a:rPr>
              <a:t> The study aims to investigate the trend of data breaches caused by cyber attacks.</a:t>
            </a:r>
          </a:p>
          <a:p>
            <a:pPr algn="just"/>
            <a:r>
              <a:rPr lang="en-US" sz="2400" dirty="0">
                <a:effectLst/>
                <a:latin typeface="Times New Roman" panose="02020603050405020304" pitchFamily="18" charset="0"/>
                <a:ea typeface="Calibri" panose="020F0502020204030204" pitchFamily="34" charset="0"/>
              </a:rPr>
              <a:t> Previous studies had limitations: one had a limited time span (2000-2008) and may not include cyber attack-related breaches, while another included both negligent and malicious breaches.</a:t>
            </a:r>
          </a:p>
          <a:p>
            <a:pPr algn="just"/>
            <a:r>
              <a:rPr lang="en-US" sz="2400" dirty="0">
                <a:effectLst/>
                <a:latin typeface="Times New Roman" panose="02020603050405020304" pitchFamily="18" charset="0"/>
                <a:ea typeface="Calibri" panose="020F0502020204030204" pitchFamily="34" charset="0"/>
              </a:rPr>
              <a:t> Negligent breaches caused by human errors are excluded from the study.</a:t>
            </a:r>
          </a:p>
          <a:p>
            <a:pPr algn="just"/>
            <a:r>
              <a:rPr lang="en-US" sz="2400" dirty="0">
                <a:effectLst/>
                <a:latin typeface="Times New Roman" panose="02020603050405020304" pitchFamily="18" charset="0"/>
                <a:ea typeface="Calibri" panose="020F0502020204030204" pitchFamily="34" charset="0"/>
              </a:rPr>
              <a:t> The study focuses specifically on the hacking sub-category of malicious breaches.</a:t>
            </a:r>
          </a:p>
          <a:p>
            <a:pPr algn="just"/>
            <a:r>
              <a:rPr lang="en-US" sz="2400" dirty="0">
                <a:effectLst/>
                <a:latin typeface="Times New Roman" panose="02020603050405020304" pitchFamily="18" charset="0"/>
                <a:ea typeface="Calibri" panose="020F0502020204030204" pitchFamily="34" charset="0"/>
              </a:rPr>
              <a:t> The other sub-categories (insider, payment card fraud, unknown) will be analyzed separately.</a:t>
            </a:r>
          </a:p>
          <a:p>
            <a:pPr algn="just"/>
            <a:r>
              <a:rPr lang="en-US" sz="2400" dirty="0">
                <a:effectLst/>
                <a:latin typeface="Times New Roman" panose="02020603050405020304" pitchFamily="18" charset="0"/>
                <a:ea typeface="Calibri" panose="020F0502020204030204" pitchFamily="34" charset="0"/>
              </a:rPr>
              <a:t> The study seeks to provide a principled answer to the question of whether data breaches caused by cyber attacks are increasing, decreasing, or stabilizing.</a:t>
            </a:r>
            <a:endParaRPr lang="en-IN" sz="2400" dirty="0"/>
          </a:p>
        </p:txBody>
      </p:sp>
    </p:spTree>
    <p:extLst>
      <p:ext uri="{BB962C8B-B14F-4D97-AF65-F5344CB8AC3E}">
        <p14:creationId xmlns:p14="http://schemas.microsoft.com/office/powerpoint/2010/main" val="3303351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FA56-AB8D-9BEF-54CB-338F12FB984C}"/>
              </a:ext>
            </a:extLst>
          </p:cNvPr>
          <p:cNvSpPr>
            <a:spLocks noGrp="1"/>
          </p:cNvSpPr>
          <p:nvPr>
            <p:ph type="title"/>
          </p:nvPr>
        </p:nvSpPr>
        <p:spPr>
          <a:xfrm>
            <a:off x="2208283" y="618258"/>
            <a:ext cx="9144763" cy="1320800"/>
          </a:xfrm>
        </p:spPr>
        <p:txBody>
          <a:bodyPr>
            <a:normAutofit/>
          </a:bodyPr>
          <a:lstStyle/>
          <a:p>
            <a:pPr algn="ctr"/>
            <a:r>
              <a:rPr lang="en-IN" sz="4800" b="1" dirty="0">
                <a:latin typeface="Times New Roman" panose="02020603050405020304" pitchFamily="18" charset="0"/>
                <a:cs typeface="Times New Roman" panose="02020603050405020304" pitchFamily="18" charset="0"/>
              </a:rPr>
              <a:t>Disadvantages</a:t>
            </a:r>
            <a:r>
              <a:rPr lang="en-US" sz="4800" b="1" dirty="0">
                <a:latin typeface="Times New Roman" panose="02020603050405020304" pitchFamily="18" charset="0"/>
                <a:cs typeface="Times New Roman" panose="02020603050405020304" pitchFamily="18" charset="0"/>
              </a:rPr>
              <a:t> of Existing System</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4471CA-A938-3198-5C1D-A290B0C8E3D8}"/>
              </a:ext>
            </a:extLst>
          </p:cNvPr>
          <p:cNvSpPr>
            <a:spLocks noGrp="1"/>
          </p:cNvSpPr>
          <p:nvPr>
            <p:ph idx="1"/>
          </p:nvPr>
        </p:nvSpPr>
        <p:spPr>
          <a:xfrm>
            <a:off x="2788355" y="1690703"/>
            <a:ext cx="8180867"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 The study focuses on a subset of data breaches caused by cyber-attacks, limiting generalizability.</a:t>
            </a:r>
          </a:p>
          <a:p>
            <a:pPr algn="just"/>
            <a:r>
              <a:rPr lang="en-US" sz="2400" dirty="0">
                <a:latin typeface="Times New Roman" panose="02020603050405020304" pitchFamily="18" charset="0"/>
                <a:cs typeface="Times New Roman" panose="02020603050405020304" pitchFamily="18" charset="0"/>
              </a:rPr>
              <a:t> The data used may not be comprehensive or representative of all cyber-attack-related breaches.</a:t>
            </a:r>
          </a:p>
          <a:p>
            <a:pPr algn="just"/>
            <a:r>
              <a:rPr lang="en-US" sz="2400" dirty="0">
                <a:latin typeface="Times New Roman" panose="02020603050405020304" pitchFamily="18" charset="0"/>
                <a:cs typeface="Times New Roman" panose="02020603050405020304" pitchFamily="18" charset="0"/>
              </a:rPr>
              <a:t> Methodological challenges exist in studying trends due to evolving and difficult-to-track cyber-attacks.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36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7CE4-089D-1620-4350-028C127F208B}"/>
              </a:ext>
            </a:extLst>
          </p:cNvPr>
          <p:cNvSpPr>
            <a:spLocks noGrp="1"/>
          </p:cNvSpPr>
          <p:nvPr>
            <p:ph type="title"/>
          </p:nvPr>
        </p:nvSpPr>
        <p:spPr>
          <a:xfrm>
            <a:off x="1985985" y="510440"/>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Proposed system</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8D2851-A2E3-AD62-FB91-A56C617D4203}"/>
              </a:ext>
            </a:extLst>
          </p:cNvPr>
          <p:cNvSpPr>
            <a:spLocks noGrp="1"/>
          </p:cNvSpPr>
          <p:nvPr>
            <p:ph idx="1"/>
          </p:nvPr>
        </p:nvSpPr>
        <p:spPr>
          <a:xfrm>
            <a:off x="3531766" y="1671647"/>
            <a:ext cx="8328476" cy="5307993"/>
          </a:xfrm>
        </p:spPr>
        <p:txBody>
          <a:bodyPr>
            <a:noAutofit/>
          </a:bodyPr>
          <a:lstStyle/>
          <a:p>
            <a:pPr algn="just">
              <a:lnSpc>
                <a:spcPct val="110000"/>
              </a:lnSpc>
            </a:pPr>
            <a:r>
              <a:rPr lang="en-US" sz="2400" dirty="0">
                <a:effectLst/>
                <a:latin typeface="Times New Roman" panose="02020603050405020304" pitchFamily="18" charset="0"/>
                <a:ea typeface="Calibri" panose="020F0502020204030204" pitchFamily="34" charset="0"/>
              </a:rPr>
              <a:t> Stochastic processes are shown to be more suitable for modeling hacking breach incident inter-arrival times and breach sizes than traditional distributions.</a:t>
            </a:r>
          </a:p>
          <a:p>
            <a:pPr algn="just">
              <a:lnSpc>
                <a:spcPct val="110000"/>
              </a:lnSpc>
            </a:pPr>
            <a:r>
              <a:rPr lang="en-US" sz="2400" dirty="0">
                <a:effectLst/>
                <a:latin typeface="Times New Roman" panose="02020603050405020304" pitchFamily="18" charset="0"/>
                <a:ea typeface="Calibri" panose="020F0502020204030204" pitchFamily="34" charset="0"/>
              </a:rPr>
              <a:t> Positive dependence between inter-arrival times and breach sizes is discovered, described by a specific copula model.</a:t>
            </a:r>
          </a:p>
          <a:p>
            <a:pPr algn="just">
              <a:lnSpc>
                <a:spcPct val="110000"/>
              </a:lnSpc>
            </a:pPr>
            <a:r>
              <a:rPr lang="en-US" sz="2400" dirty="0">
                <a:effectLst/>
                <a:latin typeface="Times New Roman" panose="02020603050405020304" pitchFamily="18" charset="0"/>
                <a:ea typeface="Calibri" panose="020F0502020204030204" pitchFamily="34" charset="0"/>
              </a:rPr>
              <a:t> Qualitative and quantitative trend analyses reveal increasing frequency but stabilizing breach sizes in hacking breach incidents.</a:t>
            </a:r>
          </a:p>
          <a:p>
            <a:pPr algn="just">
              <a:lnSpc>
                <a:spcPct val="110000"/>
              </a:lnSpc>
            </a:pPr>
            <a:r>
              <a:rPr lang="en-US" sz="2400" dirty="0">
                <a:effectLst/>
                <a:latin typeface="Times New Roman" panose="02020603050405020304" pitchFamily="18" charset="0"/>
                <a:ea typeface="Calibri" panose="020F0502020204030204" pitchFamily="34" charset="0"/>
              </a:rPr>
              <a:t> The study provides valuable insights for risk mitigation approaches, benefiting insurance companies, government agencies, and regulators.</a:t>
            </a:r>
            <a:endParaRPr lang="en-IN" sz="2400" dirty="0"/>
          </a:p>
        </p:txBody>
      </p:sp>
      <p:pic>
        <p:nvPicPr>
          <p:cNvPr id="1026" name="Picture 2" descr="Automating Threat Modeling: Prevent Your Business Data Breach">
            <a:extLst>
              <a:ext uri="{FF2B5EF4-FFF2-40B4-BE49-F238E27FC236}">
                <a16:creationId xmlns:a16="http://schemas.microsoft.com/office/drawing/2014/main" id="{B777E647-FA69-3433-E85C-A256CFE58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57" y="1341059"/>
            <a:ext cx="3351009"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53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4F9A-A978-0082-5E79-259A39F3D838}"/>
              </a:ext>
            </a:extLst>
          </p:cNvPr>
          <p:cNvSpPr>
            <a:spLocks noGrp="1"/>
          </p:cNvSpPr>
          <p:nvPr>
            <p:ph type="title"/>
          </p:nvPr>
        </p:nvSpPr>
        <p:spPr>
          <a:xfrm>
            <a:off x="2302668" y="615708"/>
            <a:ext cx="9105858" cy="1320800"/>
          </a:xfrm>
        </p:spPr>
        <p:txBody>
          <a:bodyPr>
            <a:normAutofit/>
          </a:bodyPr>
          <a:lstStyle/>
          <a:p>
            <a:pPr algn="ctr"/>
            <a:r>
              <a:rPr lang="en-US" sz="4800" b="1" dirty="0">
                <a:latin typeface="Times New Roman" panose="02020603050405020304" pitchFamily="18" charset="0"/>
                <a:cs typeface="Times New Roman" panose="02020603050405020304" pitchFamily="18" charset="0"/>
              </a:rPr>
              <a:t>Advantages of proposed system</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CDDD51-DA9B-6A5A-F71A-039E3A0ABC1D}"/>
              </a:ext>
            </a:extLst>
          </p:cNvPr>
          <p:cNvSpPr>
            <a:spLocks noGrp="1"/>
          </p:cNvSpPr>
          <p:nvPr>
            <p:ph idx="1"/>
          </p:nvPr>
        </p:nvSpPr>
        <p:spPr>
          <a:xfrm>
            <a:off x="2720621" y="1890954"/>
            <a:ext cx="9325969"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 The proposed stochastic process models accurately predict inter-arrival times and breach sizes of hacking breach incidents, aiding in preparation and response.</a:t>
            </a:r>
          </a:p>
          <a:p>
            <a:pPr algn="just"/>
            <a:r>
              <a:rPr lang="en-US" sz="2400" dirty="0">
                <a:latin typeface="Times New Roman" panose="02020603050405020304" pitchFamily="18" charset="0"/>
                <a:cs typeface="Times New Roman" panose="02020603050405020304" pitchFamily="18" charset="0"/>
              </a:rPr>
              <a:t> The model incorporates positive dependence, improving prediction accuracy and risk assessment.</a:t>
            </a:r>
          </a:p>
          <a:p>
            <a:pPr algn="just"/>
            <a:r>
              <a:rPr lang="en-US" sz="2400" dirty="0">
                <a:latin typeface="Times New Roman" panose="02020603050405020304" pitchFamily="18" charset="0"/>
                <a:cs typeface="Times New Roman" panose="02020603050405020304" pitchFamily="18" charset="0"/>
              </a:rPr>
              <a:t> Deeper insights into data breach risks empower better decision-making for insurance companies, government agencies, and regulators.</a:t>
            </a:r>
          </a:p>
          <a:p>
            <a:pPr algn="just"/>
            <a:r>
              <a:rPr lang="en-US" sz="2400" dirty="0">
                <a:latin typeface="Times New Roman" panose="02020603050405020304" pitchFamily="18" charset="0"/>
                <a:cs typeface="Times New Roman" panose="02020603050405020304" pitchFamily="18" charset="0"/>
              </a:rPr>
              <a:t> Resource allocation efficiency is enhanced by predicting incident frequency and size, enabling effective prevention and mitigation.</a:t>
            </a:r>
          </a:p>
        </p:txBody>
      </p:sp>
    </p:spTree>
    <p:extLst>
      <p:ext uri="{BB962C8B-B14F-4D97-AF65-F5344CB8AC3E}">
        <p14:creationId xmlns:p14="http://schemas.microsoft.com/office/powerpoint/2010/main" val="361242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A7FE-28F0-644E-A87E-08A8AEF4CDA2}"/>
              </a:ext>
            </a:extLst>
          </p:cNvPr>
          <p:cNvSpPr>
            <a:spLocks noGrp="1"/>
          </p:cNvSpPr>
          <p:nvPr>
            <p:ph type="title"/>
          </p:nvPr>
        </p:nvSpPr>
        <p:spPr>
          <a:xfrm>
            <a:off x="911315" y="531397"/>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Requirements specification</a:t>
            </a:r>
          </a:p>
        </p:txBody>
      </p:sp>
      <p:sp>
        <p:nvSpPr>
          <p:cNvPr id="5" name="Content Placeholder 4">
            <a:extLst>
              <a:ext uri="{FF2B5EF4-FFF2-40B4-BE49-F238E27FC236}">
                <a16:creationId xmlns:a16="http://schemas.microsoft.com/office/drawing/2014/main" id="{C0E6F1FF-4F4C-D1C1-834E-A6CE38DE4649}"/>
              </a:ext>
            </a:extLst>
          </p:cNvPr>
          <p:cNvSpPr>
            <a:spLocks noGrp="1"/>
          </p:cNvSpPr>
          <p:nvPr>
            <p:ph idx="1"/>
          </p:nvPr>
        </p:nvSpPr>
        <p:spPr>
          <a:xfrm>
            <a:off x="2175295" y="1713298"/>
            <a:ext cx="4708584" cy="4811712"/>
          </a:xfrm>
        </p:spPr>
        <p:txBody>
          <a:bodyPr>
            <a:normAutofit fontScale="47500" lnSpcReduction="20000"/>
          </a:bodyPr>
          <a:lstStyle/>
          <a:p>
            <a:pPr marL="0" indent="0">
              <a:buNone/>
            </a:pPr>
            <a:r>
              <a:rPr lang="en-US" sz="4400" b="1" dirty="0">
                <a:latin typeface="Times New Roman" panose="02020603050405020304" pitchFamily="18" charset="0"/>
                <a:cs typeface="Times New Roman" panose="02020603050405020304" pitchFamily="18" charset="0"/>
              </a:rPr>
              <a:t>Hardware requirements :</a:t>
            </a:r>
          </a:p>
          <a:p>
            <a:pPr algn="just">
              <a:lnSpc>
                <a:spcPct val="150000"/>
              </a:lnSpc>
            </a:pPr>
            <a:r>
              <a:rPr lang="en-US" sz="3600" dirty="0">
                <a:effectLst/>
                <a:latin typeface="Times New Roman" panose="02020603050405020304" pitchFamily="18" charset="0"/>
                <a:ea typeface="Noto Sans Symbols"/>
                <a:cs typeface="Times New Roman" panose="02020603050405020304" pitchFamily="18" charset="0"/>
              </a:rPr>
              <a:t>Processor: Pentium IV or higher</a:t>
            </a:r>
            <a:endParaRPr lang="en-IN" sz="3600" dirty="0">
              <a:effectLst/>
              <a:latin typeface="Times New Roman" panose="02020603050405020304" pitchFamily="18" charset="0"/>
              <a:ea typeface="Noto Sans Symbols"/>
              <a:cs typeface="Times New Roman" panose="02020603050405020304" pitchFamily="18" charset="0"/>
            </a:endParaRPr>
          </a:p>
          <a:p>
            <a:pPr algn="just">
              <a:lnSpc>
                <a:spcPct val="150000"/>
              </a:lnSpc>
            </a:pPr>
            <a:r>
              <a:rPr lang="en-US" sz="3600" dirty="0">
                <a:effectLst/>
                <a:latin typeface="Times New Roman" panose="02020603050405020304" pitchFamily="18" charset="0"/>
                <a:ea typeface="Noto Sans Symbols"/>
                <a:cs typeface="Times New Roman" panose="02020603050405020304" pitchFamily="18" charset="0"/>
              </a:rPr>
              <a:t>RAM: 256 MB</a:t>
            </a:r>
            <a:endParaRPr lang="en-IN" sz="3600" dirty="0">
              <a:effectLst/>
              <a:latin typeface="Times New Roman" panose="02020603050405020304" pitchFamily="18" charset="0"/>
              <a:ea typeface="Noto Sans Symbols"/>
              <a:cs typeface="Times New Roman" panose="02020603050405020304" pitchFamily="18" charset="0"/>
            </a:endParaRPr>
          </a:p>
          <a:p>
            <a:pPr algn="just">
              <a:lnSpc>
                <a:spcPct val="150000"/>
              </a:lnSpc>
            </a:pPr>
            <a:r>
              <a:rPr lang="en-US" sz="3600" dirty="0">
                <a:effectLst/>
                <a:latin typeface="Times New Roman" panose="02020603050405020304" pitchFamily="18" charset="0"/>
                <a:ea typeface="Noto Sans Symbols"/>
                <a:cs typeface="Times New Roman" panose="02020603050405020304" pitchFamily="18" charset="0"/>
              </a:rPr>
              <a:t>Space on Hard Disk: minimum 512MB</a:t>
            </a:r>
          </a:p>
          <a:p>
            <a:pPr lvl="0" algn="just">
              <a:lnSpc>
                <a:spcPct val="150000"/>
              </a:lnSpc>
              <a:buFont typeface="Wingdings" panose="05000000000000000000" pitchFamily="2" charset="2"/>
              <a:buChar char="Ø"/>
            </a:pPr>
            <a:endParaRPr lang="en-IN" sz="1800" dirty="0">
              <a:effectLst/>
              <a:latin typeface="Times New Roman" panose="02020603050405020304" pitchFamily="18" charset="0"/>
              <a:ea typeface="Noto Sans Symbols"/>
              <a:cs typeface="Times New Roman" panose="02020603050405020304" pitchFamily="18" charset="0"/>
            </a:endParaRPr>
          </a:p>
          <a:p>
            <a:pPr marL="0" indent="0">
              <a:buNone/>
            </a:pPr>
            <a:r>
              <a:rPr lang="en-IN" sz="5100" b="1" dirty="0">
                <a:latin typeface="Times New Roman" panose="02020603050405020304" pitchFamily="18" charset="0"/>
                <a:cs typeface="Times New Roman" panose="02020603050405020304" pitchFamily="18" charset="0"/>
              </a:rPr>
              <a:t>Software requirements :</a:t>
            </a:r>
          </a:p>
          <a:p>
            <a:pPr algn="just">
              <a:lnSpc>
                <a:spcPct val="120000"/>
              </a:lnSpc>
              <a:spcAft>
                <a:spcPts val="10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Python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Aft>
                <a:spcPts val="10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Django</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Aft>
                <a:spcPts val="10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MySQL</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Aft>
                <a:spcPts val="10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Wamp server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3000" dirty="0">
              <a:latin typeface="Times New Roman" panose="02020603050405020304" pitchFamily="18" charset="0"/>
              <a:cs typeface="Times New Roman" panose="02020603050405020304" pitchFamily="18" charset="0"/>
            </a:endParaRPr>
          </a:p>
        </p:txBody>
      </p:sp>
      <p:pic>
        <p:nvPicPr>
          <p:cNvPr id="1026" name="Picture 2" descr="Hardware vs. Software Development: Similarities and Differences">
            <a:extLst>
              <a:ext uri="{FF2B5EF4-FFF2-40B4-BE49-F238E27FC236}">
                <a16:creationId xmlns:a16="http://schemas.microsoft.com/office/drawing/2014/main" id="{0C8464CA-EA2E-C75F-D854-8C2BD1FD3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429" y="1418249"/>
            <a:ext cx="7407770" cy="572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Retrospect</Template>
  <TotalTime>895</TotalTime>
  <Words>2006</Words>
  <Application>Microsoft Office PowerPoint</Application>
  <PresentationFormat>Widescreen</PresentationFormat>
  <Paragraphs>214</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Algerian</vt:lpstr>
      <vt:lpstr>Arial</vt:lpstr>
      <vt:lpstr>Bahnschrift SemiBold</vt:lpstr>
      <vt:lpstr>Century</vt:lpstr>
      <vt:lpstr>Century Gothic</vt:lpstr>
      <vt:lpstr>Times New Roman</vt:lpstr>
      <vt:lpstr>Wingdings</vt:lpstr>
      <vt:lpstr>Wingdings 3</vt:lpstr>
      <vt:lpstr>Wisp</vt:lpstr>
      <vt:lpstr>CMR TECHNICAL CAMPUS UGC AUTONOMOUS Accredited by NBA &amp; NAAC with ‘A’ Grade Approved by AICTE, New Delhi and JNTU, Hyderabad Kandlakoya(V), Medchal Road, Hyderabad-501401, Telangana Department of Computer Science and Engineering  MODELING AND PREDICTING CYBER HACKING BREACHES </vt:lpstr>
      <vt:lpstr>CONTENTS</vt:lpstr>
      <vt:lpstr>ABSTRACT</vt:lpstr>
      <vt:lpstr>INTRODUCTION</vt:lpstr>
      <vt:lpstr>EXISTING SYSTEM</vt:lpstr>
      <vt:lpstr>Disadvantages of Existing System</vt:lpstr>
      <vt:lpstr>Proposed system</vt:lpstr>
      <vt:lpstr>Advantages of proposed system</vt:lpstr>
      <vt:lpstr>Requirements specification</vt:lpstr>
      <vt:lpstr>NOVELTY OF PROJECT</vt:lpstr>
      <vt:lpstr>ARCHITECTURE</vt:lpstr>
      <vt:lpstr>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 AUTONOMOUS (Accredited by NAAC, NBA, Permanently Affiliated to JNTUH, Approved by AICTE, New Delhi) Recognized Under Section 2(f) &amp; 12(B) of the UGC Act.1956, Kandlakoya(V), Medchal Road, Hyderabad-501401. 2020-2024 Department of Computer Science and Engineering  A DATA MINING BASED MODEL FOR DETECTION OF FRAUDULENT BEHAVIOUR IN WATER CONSUMPTION</dc:title>
  <dc:creator>Yeshwanth Reddy</dc:creator>
  <cp:lastModifiedBy>venkatasai rao jupalli</cp:lastModifiedBy>
  <cp:revision>24</cp:revision>
  <dcterms:created xsi:type="dcterms:W3CDTF">2023-03-19T14:05:01Z</dcterms:created>
  <dcterms:modified xsi:type="dcterms:W3CDTF">2023-09-20T09:13:54Z</dcterms:modified>
</cp:coreProperties>
</file>